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activeX/activeX1.xml" ContentType="application/vnd.ms-office.activeX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autoCompressPictures="0">
  <p:sldMasterIdLst>
    <p:sldMasterId id="2147483757" r:id="rId4"/>
  </p:sldMasterIdLst>
  <p:notesMasterIdLst>
    <p:notesMasterId r:id="rId7"/>
  </p:notesMasterIdLst>
  <p:handoutMasterIdLst>
    <p:handoutMasterId r:id="rId8"/>
  </p:handoutMasterIdLst>
  <p:sldIdLst>
    <p:sldId id="257" r:id="rId5"/>
    <p:sldId id="258" r:id="rId6"/>
  </p:sldIdLst>
  <p:sldSz cx="6858000" cy="9906000" type="A4"/>
  <p:notesSz cx="6807200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2160" userDrawn="1">
          <p15:clr>
            <a:srgbClr val="A4A3A4"/>
          </p15:clr>
        </p15:guide>
        <p15:guide id="2" orient="horz" pos="312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1" userDrawn="1">
          <p15:clr>
            <a:srgbClr val="A4A3A4"/>
          </p15:clr>
        </p15:guide>
        <p15:guide id="2" pos="2145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  <a:srgbClr val="FF9999"/>
    <a:srgbClr val="FFCCCC"/>
    <a:srgbClr val="FFCCFF"/>
    <a:srgbClr val="FF99FF"/>
    <a:srgbClr val="FFFF00"/>
    <a:srgbClr val="E4007F"/>
    <a:srgbClr val="000000"/>
    <a:srgbClr val="00A0E9"/>
    <a:srgbClr val="0071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8EC20E35-A176-4012-BC5E-935CFFF8708E}" styleName="スタイル (中間)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スタイル (淡色)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92" autoAdjust="0"/>
    <p:restoredTop sz="96327" autoAdjust="0"/>
  </p:normalViewPr>
  <p:slideViewPr>
    <p:cSldViewPr>
      <p:cViewPr varScale="1">
        <p:scale>
          <a:sx n="55" d="100"/>
          <a:sy n="55" d="100"/>
        </p:scale>
        <p:origin x="72" y="606"/>
      </p:cViewPr>
      <p:guideLst>
        <p:guide pos="2160"/>
        <p:guide orient="horz" pos="3120"/>
      </p:guideLst>
    </p:cSldViewPr>
  </p:slideViewPr>
  <p:outlineViewPr>
    <p:cViewPr>
      <p:scale>
        <a:sx n="33" d="100"/>
        <a:sy n="33" d="100"/>
      </p:scale>
      <p:origin x="0" y="34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76" d="100"/>
          <a:sy n="76" d="100"/>
        </p:scale>
        <p:origin x="3600" y="102"/>
      </p:cViewPr>
      <p:guideLst>
        <p:guide orient="horz" pos="3131"/>
        <p:guide pos="2145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activeX/activeX1.xml><?xml version="1.0" encoding="utf-8"?>
<ax:ocx xmlns:ax="http://schemas.microsoft.com/office/2006/activeX" xmlns:r="http://schemas.openxmlformats.org/officeDocument/2006/relationships" ax:classid="{D9347033-9612-11D1-9D75-00C04FCC8CDC}" ax:persistence="persistPropertyBag">
  <ax:ocxPr ax:name="_cx" ax:value="3091"/>
  <ax:ocxPr ax:name="_cy" ax:value="2249"/>
  <ax:ocxPr ax:name="Style" ax:value="11"/>
  <ax:ocxPr ax:name="SubStyle" ax:value="-1"/>
  <ax:ocxPr ax:name="Validation" ax:value="2"/>
  <ax:ocxPr ax:name="LineWeight" ax:value="3"/>
  <ax:ocxPr ax:name="Direction" ax:value="0"/>
  <ax:ocxPr ax:name="ShowData" ax:value="1"/>
  <ax:ocxPr ax:name="Value" ax:value="https://www.maff.go.jp/j/seisan/kankyo/ondanka/index.html"/>
  <ax:ocxPr ax:name="ForeColor" ax:value="0"/>
  <ax:ocxPr ax:name="BackColor" ax:value="16777215"/>
</ax:ocx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___1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___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511430481162991"/>
          <c:y val="0.10478980155947028"/>
          <c:w val="0.78977139037674016"/>
          <c:h val="0.6025642083482754"/>
        </c:manualLayout>
      </c:layout>
      <c:area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chemeClr val="bg2">
                <a:lumMod val="90000"/>
              </a:schemeClr>
            </a:solidFill>
            <a:ln>
              <a:noFill/>
            </a:ln>
            <a:effectLst/>
          </c:spPr>
          <c:cat>
            <c:strRef>
              <c:f>Sheet1!$A$2:$A$8</c:f>
              <c:strCache>
                <c:ptCount val="7"/>
                <c:pt idx="0">
                  <c:v>加入</c:v>
                </c:pt>
                <c:pt idx="1">
                  <c:v>１年</c:v>
                </c:pt>
                <c:pt idx="2">
                  <c:v>２年</c:v>
                </c:pt>
                <c:pt idx="3">
                  <c:v>３年</c:v>
                </c:pt>
                <c:pt idx="4">
                  <c:v>４年</c:v>
                </c:pt>
                <c:pt idx="5">
                  <c:v>５年</c:v>
                </c:pt>
                <c:pt idx="6">
                  <c:v>６年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30</c:v>
                </c:pt>
                <c:pt idx="1">
                  <c:v>25</c:v>
                </c:pt>
                <c:pt idx="2">
                  <c:v>20</c:v>
                </c:pt>
                <c:pt idx="3">
                  <c:v>15</c:v>
                </c:pt>
                <c:pt idx="4">
                  <c:v>10</c:v>
                </c:pt>
                <c:pt idx="5">
                  <c:v>5</c:v>
                </c:pt>
                <c:pt idx="6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B1A-4798-A6A3-5923971BFDB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83926808"/>
        <c:axId val="485016088"/>
      </c:areaChart>
      <c:catAx>
        <c:axId val="4839268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ja-JP"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485016088"/>
        <c:crosses val="autoZero"/>
        <c:auto val="1"/>
        <c:lblAlgn val="ctr"/>
        <c:lblOffset val="100"/>
        <c:noMultiLvlLbl val="0"/>
      </c:catAx>
      <c:valAx>
        <c:axId val="485016088"/>
        <c:scaling>
          <c:orientation val="minMax"/>
          <c:max val="30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48392680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zero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ja-JP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7319712572546163E-2"/>
          <c:y val="6.7146952427177276E-2"/>
          <c:w val="0.90536057485490762"/>
          <c:h val="0.8522767046602099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Sheet1!$C$1</c:f>
              <c:strCache>
                <c:ptCount val="1"/>
                <c:pt idx="0">
                  <c:v>列1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Sheet1!$A$2:$A$10</c:f>
              <c:strCache>
                <c:ptCount val="9"/>
                <c:pt idx="0">
                  <c:v>10月</c:v>
                </c:pt>
                <c:pt idx="1">
                  <c:v>11月</c:v>
                </c:pt>
                <c:pt idx="2">
                  <c:v>12月</c:v>
                </c:pt>
                <c:pt idx="3">
                  <c:v>1月</c:v>
                </c:pt>
                <c:pt idx="4">
                  <c:v>2月</c:v>
                </c:pt>
                <c:pt idx="5">
                  <c:v>3月</c:v>
                </c:pt>
                <c:pt idx="6">
                  <c:v>4月</c:v>
                </c:pt>
                <c:pt idx="7">
                  <c:v>5月</c:v>
                </c:pt>
                <c:pt idx="8">
                  <c:v>6月</c:v>
                </c:pt>
              </c:strCache>
            </c:strRef>
          </c:cat>
          <c:val>
            <c:numRef>
              <c:f>Sheet1!$C$2:$C$10</c:f>
              <c:numCache>
                <c:formatCode>General</c:formatCode>
                <c:ptCount val="9"/>
                <c:pt idx="0">
                  <c:v>81.599999999999994</c:v>
                </c:pt>
                <c:pt idx="1">
                  <c:v>76</c:v>
                </c:pt>
                <c:pt idx="2">
                  <c:v>70</c:v>
                </c:pt>
                <c:pt idx="3">
                  <c:v>80</c:v>
                </c:pt>
                <c:pt idx="4">
                  <c:v>81.599999999999994</c:v>
                </c:pt>
                <c:pt idx="5">
                  <c:v>81.599999999999994</c:v>
                </c:pt>
                <c:pt idx="6">
                  <c:v>81.599999999999994</c:v>
                </c:pt>
                <c:pt idx="7">
                  <c:v>81.599999999999994</c:v>
                </c:pt>
                <c:pt idx="8">
                  <c:v>81.599999999999994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29B-4278-ABE6-19607C40FC2F}"/>
            </c:ext>
          </c:extLst>
        </c:ser>
        <c:ser>
          <c:idx val="1"/>
          <c:order val="1"/>
          <c:tx>
            <c:strRef>
              <c:f>Sheet1!$B$1</c:f>
              <c:strCache>
                <c:ptCount val="1"/>
                <c:pt idx="0">
                  <c:v>補填単価</c:v>
                </c:pt>
              </c:strCache>
            </c:strRef>
          </c:tx>
          <c:spPr>
            <a:solidFill>
              <a:srgbClr val="FF9999"/>
            </a:solidFill>
            <a:ln>
              <a:noFill/>
            </a:ln>
            <a:effectLst/>
          </c:spPr>
          <c:invertIfNegative val="0"/>
          <c:cat>
            <c:strRef>
              <c:f>Sheet1!$A$2:$A$10</c:f>
              <c:strCache>
                <c:ptCount val="9"/>
                <c:pt idx="0">
                  <c:v>10月</c:v>
                </c:pt>
                <c:pt idx="1">
                  <c:v>11月</c:v>
                </c:pt>
                <c:pt idx="2">
                  <c:v>12月</c:v>
                </c:pt>
                <c:pt idx="3">
                  <c:v>1月</c:v>
                </c:pt>
                <c:pt idx="4">
                  <c:v>2月</c:v>
                </c:pt>
                <c:pt idx="5">
                  <c:v>3月</c:v>
                </c:pt>
                <c:pt idx="6">
                  <c:v>4月</c:v>
                </c:pt>
                <c:pt idx="7">
                  <c:v>5月</c:v>
                </c:pt>
                <c:pt idx="8">
                  <c:v>6月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10</c:v>
                </c:pt>
                <c:pt idx="4">
                  <c:v>15</c:v>
                </c:pt>
                <c:pt idx="5">
                  <c:v>25</c:v>
                </c:pt>
                <c:pt idx="6">
                  <c:v>40</c:v>
                </c:pt>
                <c:pt idx="7">
                  <c:v>55</c:v>
                </c:pt>
                <c:pt idx="8">
                  <c:v>30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329B-4278-ABE6-19607C40FC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overlap val="100"/>
        <c:axId val="487102480"/>
        <c:axId val="487102864"/>
      </c:barChart>
      <c:lineChart>
        <c:grouping val="standard"/>
        <c:varyColors val="0"/>
        <c:ser>
          <c:idx val="2"/>
          <c:order val="2"/>
          <c:tx>
            <c:strRef>
              <c:f>Sheet1!$D$1</c:f>
              <c:strCache>
                <c:ptCount val="1"/>
                <c:pt idx="0">
                  <c:v>発動基準価格</c:v>
                </c:pt>
              </c:strCache>
            </c:strRef>
          </c:tx>
          <c:spPr>
            <a:ln w="28575" cap="rnd">
              <a:solidFill>
                <a:schemeClr val="bg1">
                  <a:lumMod val="65000"/>
                </a:schemeClr>
              </a:solidFill>
              <a:prstDash val="sysDot"/>
              <a:round/>
            </a:ln>
            <a:effectLst/>
          </c:spPr>
          <c:marker>
            <c:symbol val="none"/>
          </c:marker>
          <c:cat>
            <c:strRef>
              <c:f>Sheet1!$A$2:$A$10</c:f>
              <c:strCache>
                <c:ptCount val="9"/>
                <c:pt idx="0">
                  <c:v>10月</c:v>
                </c:pt>
                <c:pt idx="1">
                  <c:v>11月</c:v>
                </c:pt>
                <c:pt idx="2">
                  <c:v>12月</c:v>
                </c:pt>
                <c:pt idx="3">
                  <c:v>1月</c:v>
                </c:pt>
                <c:pt idx="4">
                  <c:v>2月</c:v>
                </c:pt>
                <c:pt idx="5">
                  <c:v>3月</c:v>
                </c:pt>
                <c:pt idx="6">
                  <c:v>4月</c:v>
                </c:pt>
                <c:pt idx="7">
                  <c:v>5月</c:v>
                </c:pt>
                <c:pt idx="8">
                  <c:v>6月</c:v>
                </c:pt>
              </c:strCache>
            </c:strRef>
          </c:cat>
          <c:val>
            <c:numRef>
              <c:f>Sheet1!$D$2:$D$10</c:f>
              <c:numCache>
                <c:formatCode>General</c:formatCode>
                <c:ptCount val="9"/>
                <c:pt idx="0">
                  <c:v>81.599999999999994</c:v>
                </c:pt>
                <c:pt idx="1">
                  <c:v>81.599999999999994</c:v>
                </c:pt>
                <c:pt idx="2">
                  <c:v>81.599999999999994</c:v>
                </c:pt>
                <c:pt idx="3">
                  <c:v>81.599999999999994</c:v>
                </c:pt>
                <c:pt idx="4">
                  <c:v>81.599999999999994</c:v>
                </c:pt>
                <c:pt idx="5">
                  <c:v>81.599999999999994</c:v>
                </c:pt>
                <c:pt idx="6">
                  <c:v>81.599999999999994</c:v>
                </c:pt>
                <c:pt idx="7">
                  <c:v>81.599999999999994</c:v>
                </c:pt>
                <c:pt idx="8">
                  <c:v>81.599999999999994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5-329B-4278-ABE6-19607C40FC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87102480"/>
        <c:axId val="487102864"/>
      </c:lineChart>
      <c:catAx>
        <c:axId val="48710248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87102864"/>
        <c:crosses val="autoZero"/>
        <c:auto val="1"/>
        <c:lblAlgn val="ctr"/>
        <c:lblOffset val="100"/>
        <c:noMultiLvlLbl val="0"/>
      </c:catAx>
      <c:valAx>
        <c:axId val="48710286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4871024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0.50216</cdr:x>
      <cdr:y>0.07529</cdr:y>
    </cdr:from>
    <cdr:to>
      <cdr:x>0.50216</cdr:x>
      <cdr:y>0.75299</cdr:y>
    </cdr:to>
    <cdr:cxnSp macro="">
      <cdr:nvCxnSpPr>
        <cdr:cNvPr id="4" name="直線コネクタ 3">
          <a:extLst xmlns:a="http://schemas.openxmlformats.org/drawingml/2006/main">
            <a:ext uri="{FF2B5EF4-FFF2-40B4-BE49-F238E27FC236}">
              <a16:creationId xmlns:a16="http://schemas.microsoft.com/office/drawing/2014/main" xmlns="" id="{8C8D64CE-B3BB-4EC2-87CD-F24694F331CA}"/>
            </a:ext>
          </a:extLst>
        </cdr:cNvPr>
        <cdr:cNvCxnSpPr/>
      </cdr:nvCxnSpPr>
      <cdr:spPr>
        <a:xfrm xmlns:a="http://schemas.openxmlformats.org/drawingml/2006/main" flipH="1" flipV="1">
          <a:off x="1452965" y="148305"/>
          <a:ext cx="0" cy="1334912"/>
        </a:xfrm>
        <a:prstGeom xmlns:a="http://schemas.openxmlformats.org/drawingml/2006/main" prst="line">
          <a:avLst/>
        </a:prstGeom>
        <a:ln xmlns:a="http://schemas.openxmlformats.org/drawingml/2006/main" w="6350">
          <a:solidFill>
            <a:schemeClr val="tx1"/>
          </a:solidFill>
          <a:prstDash val="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3" y="2"/>
            <a:ext cx="2949786" cy="496967"/>
          </a:xfrm>
          <a:prstGeom prst="rect">
            <a:avLst/>
          </a:prstGeom>
        </p:spPr>
        <p:txBody>
          <a:bodyPr vert="horz" lIns="91536" tIns="45769" rIns="91536" bIns="45769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55841" y="2"/>
            <a:ext cx="2949786" cy="496967"/>
          </a:xfrm>
          <a:prstGeom prst="rect">
            <a:avLst/>
          </a:prstGeom>
        </p:spPr>
        <p:txBody>
          <a:bodyPr vert="horz" lIns="91536" tIns="45769" rIns="91536" bIns="45769" rtlCol="0"/>
          <a:lstStyle>
            <a:lvl1pPr algn="r">
              <a:defRPr sz="1200"/>
            </a:lvl1pPr>
          </a:lstStyle>
          <a:p>
            <a:fld id="{116CA9A1-49A5-4813-BE73-64411D697E83}" type="datetimeFigureOut">
              <a:rPr kumimoji="1" lang="ja-JP" altLang="en-US" smtClean="0"/>
              <a:t>2023/6/14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3" y="9440648"/>
            <a:ext cx="2949786" cy="496967"/>
          </a:xfrm>
          <a:prstGeom prst="rect">
            <a:avLst/>
          </a:prstGeom>
        </p:spPr>
        <p:txBody>
          <a:bodyPr vert="horz" lIns="91536" tIns="45769" rIns="91536" bIns="45769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55841" y="9440648"/>
            <a:ext cx="2949786" cy="496967"/>
          </a:xfrm>
          <a:prstGeom prst="rect">
            <a:avLst/>
          </a:prstGeom>
        </p:spPr>
        <p:txBody>
          <a:bodyPr vert="horz" lIns="91536" tIns="45769" rIns="91536" bIns="45769" rtlCol="0" anchor="b"/>
          <a:lstStyle>
            <a:lvl1pPr algn="r">
              <a:defRPr sz="1200"/>
            </a:lvl1pPr>
          </a:lstStyle>
          <a:p>
            <a:fld id="{AA2E35D2-4F1F-4BDF-88EC-2B2C6B44951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501498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3" y="2"/>
            <a:ext cx="2949786" cy="496967"/>
          </a:xfrm>
          <a:prstGeom prst="rect">
            <a:avLst/>
          </a:prstGeom>
        </p:spPr>
        <p:txBody>
          <a:bodyPr vert="horz" lIns="91536" tIns="45769" rIns="91536" bIns="45769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841" y="2"/>
            <a:ext cx="2949786" cy="496967"/>
          </a:xfrm>
          <a:prstGeom prst="rect">
            <a:avLst/>
          </a:prstGeom>
        </p:spPr>
        <p:txBody>
          <a:bodyPr vert="horz" lIns="91536" tIns="45769" rIns="91536" bIns="45769" rtlCol="0"/>
          <a:lstStyle>
            <a:lvl1pPr algn="r">
              <a:defRPr sz="1200"/>
            </a:lvl1pPr>
          </a:lstStyle>
          <a:p>
            <a:fld id="{BB218005-AB2E-4230-9CBF-EC876F8C3946}" type="datetimeFigureOut">
              <a:rPr kumimoji="1" lang="ja-JP" altLang="en-US" smtClean="0"/>
              <a:t>2023/6/14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112963" y="744538"/>
            <a:ext cx="2581275" cy="37290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36" tIns="45769" rIns="91536" bIns="45769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721" y="4721189"/>
            <a:ext cx="5445760" cy="4472702"/>
          </a:xfrm>
          <a:prstGeom prst="rect">
            <a:avLst/>
          </a:prstGeom>
        </p:spPr>
        <p:txBody>
          <a:bodyPr vert="horz" lIns="91536" tIns="45769" rIns="91536" bIns="45769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3" y="9440648"/>
            <a:ext cx="2949786" cy="496967"/>
          </a:xfrm>
          <a:prstGeom prst="rect">
            <a:avLst/>
          </a:prstGeom>
        </p:spPr>
        <p:txBody>
          <a:bodyPr vert="horz" lIns="91536" tIns="45769" rIns="91536" bIns="45769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841" y="9440648"/>
            <a:ext cx="2949786" cy="496967"/>
          </a:xfrm>
          <a:prstGeom prst="rect">
            <a:avLst/>
          </a:prstGeom>
        </p:spPr>
        <p:txBody>
          <a:bodyPr vert="horz" lIns="91536" tIns="45769" rIns="91536" bIns="45769" rtlCol="0" anchor="b"/>
          <a:lstStyle>
            <a:lvl1pPr algn="r">
              <a:defRPr sz="1200"/>
            </a:lvl1pPr>
          </a:lstStyle>
          <a:p>
            <a:fld id="{AF6E3972-898B-454C-95F2-E930BA80A49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607303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62528" y="4249005"/>
            <a:ext cx="5732585" cy="421847"/>
          </a:xfrm>
        </p:spPr>
        <p:txBody>
          <a:bodyPr wrap="square">
            <a:spAutoFit/>
          </a:bodyPr>
          <a:lstStyle>
            <a:lvl1pPr algn="ctr">
              <a:lnSpc>
                <a:spcPct val="110000"/>
              </a:lnSpc>
              <a:defRPr sz="2492" b="1"/>
            </a:lvl1pPr>
          </a:lstStyle>
          <a:p>
            <a:r>
              <a:rPr kumimoji="1" lang="ja-JP" altLang="en-US"/>
              <a:t>マスター タイトルの書式設定</a:t>
            </a:r>
            <a:endParaRPr kumimoji="1" lang="ja-JP" altLang="en-US" dirty="0"/>
          </a:p>
        </p:txBody>
      </p:sp>
      <p:sp>
        <p:nvSpPr>
          <p:cNvPr id="3" name="円/楕円 2"/>
          <p:cNvSpPr/>
          <p:nvPr userDrawn="1"/>
        </p:nvSpPr>
        <p:spPr bwMode="auto">
          <a:xfrm>
            <a:off x="0" y="4901006"/>
            <a:ext cx="6858000" cy="156000"/>
          </a:xfrm>
          <a:prstGeom prst="ellipse">
            <a:avLst/>
          </a:prstGeom>
          <a:solidFill>
            <a:schemeClr val="accent2"/>
          </a:solidFill>
          <a:ln w="6350">
            <a:noFill/>
          </a:ln>
          <a:effectLst/>
        </p:spPr>
        <p:txBody>
          <a:bodyPr rot="0" spcFirstLastPara="0" vertOverflow="overflow" horzOverflow="overflow" vert="horz" wrap="square" lIns="74769" tIns="74769" rIns="74769" bIns="623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ct val="140000"/>
              </a:lnSpc>
              <a:spcBef>
                <a:spcPct val="0"/>
              </a:spcBef>
              <a:spcAft>
                <a:spcPts val="415"/>
              </a:spcAft>
            </a:pPr>
            <a:endParaRPr kumimoji="1" lang="ja-JP" altLang="en-US" sz="1108" dirty="0">
              <a:solidFill>
                <a:srgbClr val="4D4D4D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0"/>
          </p:nvPr>
        </p:nvSpPr>
        <p:spPr>
          <a:xfrm>
            <a:off x="1359945" y="7709306"/>
            <a:ext cx="4138111" cy="77963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938"/>
            </a:lvl1pPr>
            <a:lvl2pPr marL="316520" indent="0">
              <a:buNone/>
              <a:defRPr/>
            </a:lvl2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2579755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ブランク（サブカラー｜メイン）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3">
            <a:extLst>
              <a:ext uri="{FF2B5EF4-FFF2-40B4-BE49-F238E27FC236}">
                <a16:creationId xmlns:a16="http://schemas.microsoft.com/office/drawing/2014/main" xmlns="" id="{C0BF4B38-E87B-445A-B4E3-34B6A3FC93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906000"/>
          </a:xfrm>
          <a:prstGeom prst="roundRect">
            <a:avLst>
              <a:gd name="adj" fmla="val 0"/>
            </a:avLst>
          </a:prstGeom>
          <a:solidFill>
            <a:schemeClr val="bg2"/>
          </a:solidFill>
          <a:ln>
            <a:noFill/>
          </a:ln>
          <a:effectLst/>
        </p:spPr>
        <p:txBody>
          <a:bodyPr wrap="square" lIns="0" tIns="0" rIns="0" bIns="0" anchor="ctr" anchorCtr="0">
            <a:noAutofit/>
          </a:bodyPr>
          <a:lstStyle/>
          <a:p>
            <a:pPr lvl="0" algn="ctr">
              <a:lnSpc>
                <a:spcPct val="110000"/>
              </a:lnSpc>
              <a:spcBef>
                <a:spcPct val="0"/>
              </a:spcBef>
              <a:spcAft>
                <a:spcPts val="415"/>
              </a:spcAft>
            </a:pPr>
            <a:endParaRPr lang="ja-JP" altLang="en-US" sz="1108" dirty="0">
              <a:solidFill>
                <a:srgbClr val="FFFFFF"/>
              </a:solidFill>
              <a:cs typeface="メイリオ" pitchFamily="50" charset="-128"/>
            </a:endParaRPr>
          </a:p>
        </p:txBody>
      </p:sp>
      <p:sp>
        <p:nvSpPr>
          <p:cNvPr id="7" name="AutoShape 3">
            <a:extLst>
              <a:ext uri="{FF2B5EF4-FFF2-40B4-BE49-F238E27FC236}">
                <a16:creationId xmlns:a16="http://schemas.microsoft.com/office/drawing/2014/main" xmlns="" id="{AB8DA4DA-FC0C-AF40-93F6-E90E2DD59D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906000"/>
          </a:xfrm>
          <a:prstGeom prst="roundRect">
            <a:avLst>
              <a:gd name="adj" fmla="val 0"/>
            </a:avLst>
          </a:prstGeom>
          <a:solidFill>
            <a:schemeClr val="bg2"/>
          </a:solidFill>
          <a:ln>
            <a:noFill/>
          </a:ln>
          <a:effectLst/>
        </p:spPr>
        <p:txBody>
          <a:bodyPr wrap="square" lIns="0" tIns="0" rIns="0" bIns="0" anchor="ctr" anchorCtr="0">
            <a:noAutofit/>
          </a:bodyPr>
          <a:lstStyle/>
          <a:p>
            <a:pPr lvl="0" algn="ctr">
              <a:lnSpc>
                <a:spcPct val="110000"/>
              </a:lnSpc>
              <a:spcBef>
                <a:spcPct val="0"/>
              </a:spcBef>
              <a:spcAft>
                <a:spcPts val="415"/>
              </a:spcAft>
            </a:pPr>
            <a:endParaRPr lang="ja-JP" altLang="en-US" sz="1108" dirty="0">
              <a:solidFill>
                <a:srgbClr val="FFFFFF"/>
              </a:solidFill>
              <a:cs typeface="メイリオ" pitchFamily="50" charset="-128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lnSpc>
                <a:spcPct val="110000"/>
              </a:lnSpc>
              <a:defRPr b="0">
                <a:solidFill>
                  <a:schemeClr val="tx1"/>
                </a:solidFill>
              </a:defRPr>
            </a:lvl1pPr>
          </a:lstStyle>
          <a:p>
            <a:r>
              <a:rPr kumimoji="1" lang="ja-JP" altLang="en-US"/>
              <a:t>マスター タイトルの書式設定</a:t>
            </a:r>
            <a:endParaRPr kumimoji="1" lang="ja-JP" altLang="en-US" dirty="0"/>
          </a:p>
        </p:txBody>
      </p:sp>
      <p:sp>
        <p:nvSpPr>
          <p:cNvPr id="5" name="フッター プレースホルダー 2"/>
          <p:cNvSpPr>
            <a:spLocks noGrp="1"/>
          </p:cNvSpPr>
          <p:nvPr>
            <p:ph type="ftr" sz="quarter" idx="3"/>
          </p:nvPr>
        </p:nvSpPr>
        <p:spPr bwMode="gray">
          <a:xfrm>
            <a:off x="64011" y="9497384"/>
            <a:ext cx="437778" cy="292153"/>
          </a:xfrm>
          <a:prstGeom prst="rect">
            <a:avLst/>
          </a:prstGeom>
          <a:solidFill>
            <a:srgbClr val="FFFFFF"/>
          </a:solidFill>
        </p:spPr>
        <p:txBody>
          <a:bodyPr lIns="0" tIns="36000" rIns="0" bIns="18000" anchor="ctr" anchorCtr="0"/>
          <a:lstStyle>
            <a:lvl1pPr algn="ctr">
              <a:lnSpc>
                <a:spcPct val="120000"/>
              </a:lnSpc>
              <a:defRPr sz="554">
                <a:solidFill>
                  <a:schemeClr val="tx1"/>
                </a:solidFill>
                <a:latin typeface="+mn-ea"/>
                <a:ea typeface="+mn-ea"/>
                <a:cs typeface="メイリオ" pitchFamily="50" charset="-128"/>
              </a:defRPr>
            </a:lvl1pPr>
          </a:lstStyle>
          <a:p>
            <a:r>
              <a:rPr lang="en-US" altLang="ja-JP"/>
              <a:t>#P20081</a:t>
            </a:r>
            <a:endParaRPr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 bwMode="gray">
          <a:xfrm>
            <a:off x="5148883" y="9522164"/>
            <a:ext cx="1600200" cy="37138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92" b="1">
                <a:solidFill>
                  <a:schemeClr val="tx1"/>
                </a:solidFill>
                <a:latin typeface="+mn-ea"/>
                <a:ea typeface="+mn-ea"/>
                <a:cs typeface="メイリオ" pitchFamily="50" charset="-128"/>
              </a:defRPr>
            </a:lvl1pPr>
          </a:lstStyle>
          <a:p>
            <a:fld id="{FB3508C7-2FE0-4945-9CBD-863E05F850D2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9" name="Rectangle 6"/>
          <p:cNvSpPr>
            <a:spLocks noChangeArrowheads="1"/>
          </p:cNvSpPr>
          <p:nvPr userDrawn="1"/>
        </p:nvSpPr>
        <p:spPr bwMode="gray">
          <a:xfrm>
            <a:off x="0" y="0"/>
            <a:ext cx="6858000" cy="9906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/>
        </p:spPr>
        <p:txBody>
          <a:bodyPr lIns="0" tIns="0" rIns="0" bIns="0" anchor="ctr">
            <a:noAutofit/>
          </a:bodyPr>
          <a:lstStyle/>
          <a:p>
            <a:endParaRPr lang="ja-JP" altLang="en-US" sz="1246"/>
          </a:p>
        </p:txBody>
      </p:sp>
    </p:spTree>
    <p:extLst>
      <p:ext uri="{BB962C8B-B14F-4D97-AF65-F5344CB8AC3E}">
        <p14:creationId xmlns:p14="http://schemas.microsoft.com/office/powerpoint/2010/main" val="24402711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ブランク（メインカラー）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3">
            <a:extLst>
              <a:ext uri="{FF2B5EF4-FFF2-40B4-BE49-F238E27FC236}">
                <a16:creationId xmlns:a16="http://schemas.microsoft.com/office/drawing/2014/main" xmlns="" id="{255A006D-B326-46ED-A96C-37080030A2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906000"/>
          </a:xfrm>
          <a:prstGeom prst="roundRect">
            <a:avLst>
              <a:gd name="adj" fmla="val 0"/>
            </a:avLst>
          </a:prstGeom>
          <a:solidFill>
            <a:schemeClr val="tx2"/>
          </a:solidFill>
          <a:ln>
            <a:noFill/>
          </a:ln>
          <a:effectLst/>
        </p:spPr>
        <p:txBody>
          <a:bodyPr wrap="square" lIns="0" tIns="0" rIns="0" bIns="0" anchor="ctr" anchorCtr="0">
            <a:noAutofit/>
          </a:bodyPr>
          <a:lstStyle/>
          <a:p>
            <a:pPr lvl="0" algn="ctr">
              <a:lnSpc>
                <a:spcPct val="110000"/>
              </a:lnSpc>
              <a:spcBef>
                <a:spcPct val="0"/>
              </a:spcBef>
              <a:spcAft>
                <a:spcPts val="415"/>
              </a:spcAft>
            </a:pPr>
            <a:endParaRPr lang="ja-JP" altLang="en-US" sz="1108" dirty="0">
              <a:solidFill>
                <a:srgbClr val="FFFFFF"/>
              </a:solidFill>
              <a:cs typeface="メイリオ" pitchFamily="50" charset="-128"/>
            </a:endParaRPr>
          </a:p>
        </p:txBody>
      </p:sp>
      <p:sp>
        <p:nvSpPr>
          <p:cNvPr id="7" name="AutoShape 3">
            <a:extLst>
              <a:ext uri="{FF2B5EF4-FFF2-40B4-BE49-F238E27FC236}">
                <a16:creationId xmlns:a16="http://schemas.microsoft.com/office/drawing/2014/main" xmlns="" id="{44D1821C-22F3-C84C-B236-5F0EDD2D37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906000"/>
          </a:xfrm>
          <a:prstGeom prst="roundRect">
            <a:avLst>
              <a:gd name="adj" fmla="val 0"/>
            </a:avLst>
          </a:prstGeom>
          <a:solidFill>
            <a:schemeClr val="tx2"/>
          </a:solidFill>
          <a:ln>
            <a:noFill/>
          </a:ln>
          <a:effectLst/>
        </p:spPr>
        <p:txBody>
          <a:bodyPr wrap="square" lIns="0" tIns="0" rIns="0" bIns="0" anchor="ctr" anchorCtr="0">
            <a:noAutofit/>
          </a:bodyPr>
          <a:lstStyle/>
          <a:p>
            <a:pPr lvl="0" algn="ctr">
              <a:lnSpc>
                <a:spcPct val="110000"/>
              </a:lnSpc>
              <a:spcBef>
                <a:spcPct val="0"/>
              </a:spcBef>
              <a:spcAft>
                <a:spcPts val="415"/>
              </a:spcAft>
            </a:pPr>
            <a:endParaRPr lang="ja-JP" altLang="en-US" sz="1108" dirty="0">
              <a:solidFill>
                <a:srgbClr val="FFFFFF"/>
              </a:solidFill>
              <a:cs typeface="メイリオ" pitchFamily="50" charset="-128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lnSpc>
                <a:spcPct val="110000"/>
              </a:lnSpc>
              <a:defRPr b="0">
                <a:solidFill>
                  <a:schemeClr val="bg1"/>
                </a:solidFill>
              </a:defRPr>
            </a:lvl1pPr>
          </a:lstStyle>
          <a:p>
            <a:r>
              <a:rPr kumimoji="1" lang="ja-JP" altLang="en-US"/>
              <a:t>マスター タイトルの書式設定</a:t>
            </a:r>
            <a:endParaRPr kumimoji="1" lang="ja-JP" altLang="en-US" dirty="0"/>
          </a:p>
        </p:txBody>
      </p:sp>
      <p:sp>
        <p:nvSpPr>
          <p:cNvPr id="5" name="フッター プレースホルダー 2"/>
          <p:cNvSpPr>
            <a:spLocks noGrp="1"/>
          </p:cNvSpPr>
          <p:nvPr>
            <p:ph type="ftr" sz="quarter" idx="3"/>
          </p:nvPr>
        </p:nvSpPr>
        <p:spPr bwMode="white">
          <a:xfrm>
            <a:off x="64011" y="9497384"/>
            <a:ext cx="437778" cy="292153"/>
          </a:xfrm>
          <a:prstGeom prst="rect">
            <a:avLst/>
          </a:prstGeom>
          <a:solidFill>
            <a:srgbClr val="FFFFFF">
              <a:alpha val="20000"/>
            </a:srgbClr>
          </a:solidFill>
        </p:spPr>
        <p:txBody>
          <a:bodyPr lIns="0" tIns="36000" rIns="0" bIns="18000" anchor="ctr" anchorCtr="0"/>
          <a:lstStyle>
            <a:lvl1pPr algn="ctr">
              <a:lnSpc>
                <a:spcPct val="120000"/>
              </a:lnSpc>
              <a:defRPr sz="554">
                <a:solidFill>
                  <a:schemeClr val="bg1"/>
                </a:solidFill>
                <a:latin typeface="+mn-ea"/>
                <a:ea typeface="+mn-ea"/>
                <a:cs typeface="メイリオ" pitchFamily="50" charset="-128"/>
              </a:defRPr>
            </a:lvl1pPr>
          </a:lstStyle>
          <a:p>
            <a:r>
              <a:rPr lang="en-US" altLang="ja-JP"/>
              <a:t>#P20081</a:t>
            </a:r>
            <a:endParaRPr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 bwMode="white">
          <a:xfrm>
            <a:off x="5148883" y="9522164"/>
            <a:ext cx="1600200" cy="37138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92" b="1">
                <a:solidFill>
                  <a:schemeClr val="bg1"/>
                </a:solidFill>
                <a:latin typeface="+mn-ea"/>
                <a:ea typeface="+mn-ea"/>
                <a:cs typeface="メイリオ" pitchFamily="50" charset="-128"/>
              </a:defRPr>
            </a:lvl1pPr>
          </a:lstStyle>
          <a:p>
            <a:fld id="{FB3508C7-2FE0-4945-9CBD-863E05F850D2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9" name="Rectangle 6"/>
          <p:cNvSpPr>
            <a:spLocks noChangeArrowheads="1"/>
          </p:cNvSpPr>
          <p:nvPr userDrawn="1"/>
        </p:nvSpPr>
        <p:spPr bwMode="gray">
          <a:xfrm>
            <a:off x="0" y="0"/>
            <a:ext cx="6858000" cy="9906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lIns="0" tIns="0" rIns="0" bIns="0" anchor="ctr">
            <a:noAutofit/>
          </a:bodyPr>
          <a:lstStyle/>
          <a:p>
            <a:endParaRPr lang="ja-JP" altLang="en-US" sz="1246"/>
          </a:p>
        </p:txBody>
      </p:sp>
    </p:spTree>
    <p:extLst>
      <p:ext uri="{BB962C8B-B14F-4D97-AF65-F5344CB8AC3E}">
        <p14:creationId xmlns:p14="http://schemas.microsoft.com/office/powerpoint/2010/main" val="16175438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タイトル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62708" y="4714145"/>
            <a:ext cx="5732585" cy="421847"/>
          </a:xfrm>
        </p:spPr>
        <p:txBody>
          <a:bodyPr wrap="square">
            <a:spAutoFit/>
          </a:bodyPr>
          <a:lstStyle>
            <a:lvl1pPr algn="ctr">
              <a:lnSpc>
                <a:spcPct val="110000"/>
              </a:lnSpc>
              <a:defRPr sz="2492" b="1"/>
            </a:lvl1pPr>
          </a:lstStyle>
          <a:p>
            <a:r>
              <a:rPr kumimoji="1" lang="ja-JP" altLang="en-US"/>
              <a:t>マスター タイトルの書式設定</a:t>
            </a:r>
            <a:endParaRPr kumimoji="1" lang="ja-JP" altLang="en-US" dirty="0"/>
          </a:p>
        </p:txBody>
      </p:sp>
      <p:sp>
        <p:nvSpPr>
          <p:cNvPr id="4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5148883" y="9522164"/>
            <a:ext cx="1600200" cy="37138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92" b="1">
                <a:solidFill>
                  <a:schemeClr val="tx1"/>
                </a:solidFill>
                <a:latin typeface="+mn-ea"/>
                <a:ea typeface="+mn-ea"/>
                <a:cs typeface="メイリオ" pitchFamily="50" charset="-128"/>
              </a:defRPr>
            </a:lvl1pPr>
          </a:lstStyle>
          <a:p>
            <a:fld id="{FB3508C7-2FE0-4945-9CBD-863E05F850D2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255307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目次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ChangeArrowheads="1"/>
          </p:cNvSpPr>
          <p:nvPr/>
        </p:nvSpPr>
        <p:spPr bwMode="gray">
          <a:xfrm>
            <a:off x="0" y="0"/>
            <a:ext cx="1310054" cy="9906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txBody>
          <a:bodyPr lIns="0" tIns="0" rIns="0" bIns="0" anchor="ctr">
            <a:noAutofit/>
          </a:bodyPr>
          <a:lstStyle/>
          <a:p>
            <a:endParaRPr lang="ja-JP" altLang="en-US" sz="1246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 bwMode="gray">
          <a:xfrm>
            <a:off x="1634954" y="1518400"/>
            <a:ext cx="4660338" cy="572064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kumimoji="1" lang="ja-JP" altLang="en-US"/>
              <a:t>マスター タイトルの書式設定</a:t>
            </a:r>
            <a:endParaRPr kumimoji="1" lang="ja-JP" altLang="en-US" dirty="0"/>
          </a:p>
        </p:txBody>
      </p:sp>
      <p:sp>
        <p:nvSpPr>
          <p:cNvPr id="4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5148883" y="9522164"/>
            <a:ext cx="1600200" cy="37138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92" b="1">
                <a:solidFill>
                  <a:schemeClr val="tx1"/>
                </a:solidFill>
                <a:latin typeface="+mn-ea"/>
                <a:ea typeface="+mn-ea"/>
                <a:cs typeface="メイリオ" pitchFamily="50" charset="-128"/>
              </a:defRPr>
            </a:lvl1pPr>
          </a:lstStyle>
          <a:p>
            <a:fld id="{FB3508C7-2FE0-4945-9CBD-863E05F850D2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5" name="フッター プレースホルダー 2"/>
          <p:cNvSpPr>
            <a:spLocks noGrp="1"/>
          </p:cNvSpPr>
          <p:nvPr>
            <p:ph type="ftr" sz="quarter" idx="3"/>
          </p:nvPr>
        </p:nvSpPr>
        <p:spPr bwMode="white">
          <a:xfrm>
            <a:off x="64011" y="9497384"/>
            <a:ext cx="437778" cy="292153"/>
          </a:xfrm>
          <a:prstGeom prst="rect">
            <a:avLst/>
          </a:prstGeom>
          <a:solidFill>
            <a:schemeClr val="bg1">
              <a:alpha val="20000"/>
            </a:schemeClr>
          </a:solidFill>
        </p:spPr>
        <p:txBody>
          <a:bodyPr lIns="0" tIns="36000" rIns="0" bIns="18000" anchor="ctr" anchorCtr="0"/>
          <a:lstStyle>
            <a:lvl1pPr algn="ctr">
              <a:lnSpc>
                <a:spcPct val="120000"/>
              </a:lnSpc>
              <a:defRPr sz="554">
                <a:solidFill>
                  <a:schemeClr val="bg1"/>
                </a:solidFill>
                <a:latin typeface="+mn-ea"/>
                <a:ea typeface="+mn-ea"/>
                <a:cs typeface="メイリオ" pitchFamily="50" charset="-128"/>
              </a:defRPr>
            </a:lvl1pPr>
          </a:lstStyle>
          <a:p>
            <a:r>
              <a:rPr lang="en-US" altLang="ja-JP"/>
              <a:t>#P20081</a:t>
            </a:r>
            <a:endParaRPr lang="ja-JP" altLang="en-US" dirty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gray">
          <a:xfrm>
            <a:off x="0" y="0"/>
            <a:ext cx="1310054" cy="9906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txBody>
          <a:bodyPr lIns="0" tIns="0" rIns="0" bIns="0" anchor="ctr">
            <a:noAutofit/>
          </a:bodyPr>
          <a:lstStyle/>
          <a:p>
            <a:endParaRPr lang="ja-JP" altLang="en-US" sz="1246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xmlns="" id="{EF772F53-63A5-4543-BF7E-D58B4F6DFC20}"/>
              </a:ext>
            </a:extLst>
          </p:cNvPr>
          <p:cNvSpPr>
            <a:spLocks noChangeArrowheads="1"/>
          </p:cNvSpPr>
          <p:nvPr/>
        </p:nvSpPr>
        <p:spPr bwMode="gray">
          <a:xfrm>
            <a:off x="0" y="0"/>
            <a:ext cx="1310054" cy="9906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txBody>
          <a:bodyPr lIns="0" tIns="0" rIns="0" bIns="0" anchor="ctr">
            <a:noAutofit/>
          </a:bodyPr>
          <a:lstStyle/>
          <a:p>
            <a:endParaRPr lang="ja-JP" altLang="en-US" sz="1246"/>
          </a:p>
        </p:txBody>
      </p:sp>
      <p:sp>
        <p:nvSpPr>
          <p:cNvPr id="9" name="Rectangle 6"/>
          <p:cNvSpPr>
            <a:spLocks noChangeArrowheads="1"/>
          </p:cNvSpPr>
          <p:nvPr userDrawn="1"/>
        </p:nvSpPr>
        <p:spPr bwMode="gray">
          <a:xfrm>
            <a:off x="0" y="0"/>
            <a:ext cx="1310054" cy="9906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lIns="0" tIns="0" rIns="0" bIns="0" anchor="ctr">
            <a:noAutofit/>
          </a:bodyPr>
          <a:lstStyle/>
          <a:p>
            <a:endParaRPr lang="ja-JP" altLang="en-US" sz="1246"/>
          </a:p>
        </p:txBody>
      </p:sp>
    </p:spTree>
    <p:extLst>
      <p:ext uri="{BB962C8B-B14F-4D97-AF65-F5344CB8AC3E}">
        <p14:creationId xmlns:p14="http://schemas.microsoft.com/office/powerpoint/2010/main" val="15788147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中扉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>
            <a:extLst>
              <a:ext uri="{FF2B5EF4-FFF2-40B4-BE49-F238E27FC236}">
                <a16:creationId xmlns:a16="http://schemas.microsoft.com/office/drawing/2014/main" xmlns="" id="{16917F67-28C0-48E8-BB7F-49080353AEF9}"/>
              </a:ext>
            </a:extLst>
          </p:cNvPr>
          <p:cNvSpPr>
            <a:spLocks noChangeArrowheads="1"/>
          </p:cNvSpPr>
          <p:nvPr/>
        </p:nvSpPr>
        <p:spPr bwMode="gray">
          <a:xfrm>
            <a:off x="0" y="0"/>
            <a:ext cx="6858000" cy="9906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lIns="0" tIns="0" rIns="0" bIns="0" anchor="ctr">
            <a:noAutofit/>
          </a:bodyPr>
          <a:lstStyle/>
          <a:p>
            <a:endParaRPr lang="ja-JP" altLang="en-US" sz="1246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gray">
          <a:xfrm>
            <a:off x="0" y="0"/>
            <a:ext cx="6858000" cy="9906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lIns="0" tIns="0" rIns="0" bIns="0" anchor="ctr">
            <a:noAutofit/>
          </a:bodyPr>
          <a:lstStyle/>
          <a:p>
            <a:endParaRPr lang="ja-JP" altLang="en-US" sz="1246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gray">
          <a:xfrm>
            <a:off x="0" y="0"/>
            <a:ext cx="6858000" cy="9906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lIns="0" tIns="0" rIns="0" bIns="0" anchor="ctr">
            <a:noAutofit/>
          </a:bodyPr>
          <a:lstStyle/>
          <a:p>
            <a:endParaRPr lang="ja-JP" altLang="en-US" sz="1246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37899" y="4537401"/>
            <a:ext cx="5982203" cy="779197"/>
          </a:xfrm>
          <a:ln w="6350">
            <a:solidFill>
              <a:schemeClr val="tx2"/>
            </a:solidFill>
          </a:ln>
        </p:spPr>
        <p:txBody>
          <a:bodyPr wrap="square" lIns="251999" tIns="251999" rIns="251999" bIns="180000">
            <a:spAutoFit/>
          </a:bodyPr>
          <a:lstStyle>
            <a:lvl1pPr algn="ctr">
              <a:lnSpc>
                <a:spcPct val="120000"/>
              </a:lnSpc>
              <a:defRPr sz="1938" b="0">
                <a:solidFill>
                  <a:schemeClr val="tx2"/>
                </a:solidFill>
              </a:defRPr>
            </a:lvl1pPr>
          </a:lstStyle>
          <a:p>
            <a:r>
              <a:rPr kumimoji="1" lang="ja-JP" altLang="en-US"/>
              <a:t>マスター タイトルの書式設定</a:t>
            </a:r>
            <a:endParaRPr kumimoji="1" lang="ja-JP" altLang="en-US" dirty="0"/>
          </a:p>
        </p:txBody>
      </p:sp>
      <p:sp>
        <p:nvSpPr>
          <p:cNvPr id="5" name="フッター プレースホルダー 2"/>
          <p:cNvSpPr>
            <a:spLocks noGrp="1"/>
          </p:cNvSpPr>
          <p:nvPr>
            <p:ph type="ftr" sz="quarter" idx="3"/>
          </p:nvPr>
        </p:nvSpPr>
        <p:spPr>
          <a:xfrm>
            <a:off x="64011" y="9497384"/>
            <a:ext cx="437778" cy="292153"/>
          </a:xfrm>
          <a:prstGeom prst="rect">
            <a:avLst/>
          </a:prstGeom>
          <a:solidFill>
            <a:schemeClr val="bg1"/>
          </a:solidFill>
        </p:spPr>
        <p:txBody>
          <a:bodyPr lIns="0" tIns="36000" rIns="0" bIns="18000" anchor="ctr" anchorCtr="0"/>
          <a:lstStyle>
            <a:lvl1pPr algn="ctr">
              <a:lnSpc>
                <a:spcPct val="120000"/>
              </a:lnSpc>
              <a:defRPr sz="554">
                <a:solidFill>
                  <a:schemeClr val="tx2"/>
                </a:solidFill>
                <a:latin typeface="+mn-ea"/>
                <a:ea typeface="+mn-ea"/>
                <a:cs typeface="メイリオ" pitchFamily="50" charset="-128"/>
              </a:defRPr>
            </a:lvl1pPr>
          </a:lstStyle>
          <a:p>
            <a:r>
              <a:rPr lang="en-US" altLang="ja-JP"/>
              <a:t>#P20081</a:t>
            </a:r>
            <a:endParaRPr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5148883" y="9522164"/>
            <a:ext cx="1600200" cy="37138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92" b="1">
                <a:solidFill>
                  <a:schemeClr val="tx2"/>
                </a:solidFill>
                <a:latin typeface="+mn-ea"/>
                <a:ea typeface="+mn-ea"/>
                <a:cs typeface="メイリオ" pitchFamily="50" charset="-128"/>
              </a:defRPr>
            </a:lvl1pPr>
          </a:lstStyle>
          <a:p>
            <a:fld id="{FB3508C7-2FE0-4945-9CBD-863E05F850D2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10" name="Rectangle 6"/>
          <p:cNvSpPr>
            <a:spLocks noChangeArrowheads="1"/>
          </p:cNvSpPr>
          <p:nvPr userDrawn="1"/>
        </p:nvSpPr>
        <p:spPr bwMode="gray">
          <a:xfrm>
            <a:off x="0" y="0"/>
            <a:ext cx="6858000" cy="9906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/>
        </p:spPr>
        <p:txBody>
          <a:bodyPr lIns="0" tIns="0" rIns="0" bIns="0" anchor="ctr">
            <a:noAutofit/>
          </a:bodyPr>
          <a:lstStyle/>
          <a:p>
            <a:endParaRPr lang="ja-JP" altLang="en-US" sz="1246"/>
          </a:p>
        </p:txBody>
      </p:sp>
    </p:spTree>
    <p:extLst>
      <p:ext uri="{BB962C8B-B14F-4D97-AF65-F5344CB8AC3E}">
        <p14:creationId xmlns:p14="http://schemas.microsoft.com/office/powerpoint/2010/main" val="22241296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110000"/>
              </a:lnSpc>
              <a:defRPr b="0"/>
            </a:lvl1pPr>
          </a:lstStyle>
          <a:p>
            <a:r>
              <a:rPr kumimoji="1" lang="ja-JP" altLang="en-US"/>
              <a:t>マスター タイトルの書式設定</a:t>
            </a:r>
            <a:endParaRPr kumimoji="1" lang="ja-JP" altLang="en-US" dirty="0"/>
          </a:p>
        </p:txBody>
      </p:sp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0" y="924102"/>
            <a:ext cx="6858000" cy="527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wrap="none" lIns="0" tIns="0" rIns="0" bIns="0" anchor="ctr">
            <a:noAutofit/>
          </a:bodyPr>
          <a:lstStyle/>
          <a:p>
            <a:endParaRPr lang="ja-JP" altLang="en-US" sz="1246"/>
          </a:p>
        </p:txBody>
      </p:sp>
      <p:sp>
        <p:nvSpPr>
          <p:cNvPr id="8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5148883" y="9522164"/>
            <a:ext cx="1600200" cy="37138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69" b="1">
                <a:solidFill>
                  <a:srgbClr val="4D4D4D"/>
                </a:solidFill>
                <a:latin typeface="+mn-ea"/>
                <a:ea typeface="+mn-ea"/>
                <a:cs typeface="メイリオ" pitchFamily="50" charset="-128"/>
              </a:defRPr>
            </a:lvl1pPr>
          </a:lstStyle>
          <a:p>
            <a:fld id="{FB3508C7-2FE0-4945-9CBD-863E05F850D2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0" y="924102"/>
            <a:ext cx="6858000" cy="5274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lIns="0" tIns="0" rIns="0" bIns="0" anchor="ctr">
            <a:noAutofit/>
          </a:bodyPr>
          <a:lstStyle/>
          <a:p>
            <a:endParaRPr lang="ja-JP" altLang="en-US" sz="1246"/>
          </a:p>
        </p:txBody>
      </p:sp>
      <p:sp>
        <p:nvSpPr>
          <p:cNvPr id="10" name="Rectangle 10">
            <a:extLst>
              <a:ext uri="{FF2B5EF4-FFF2-40B4-BE49-F238E27FC236}">
                <a16:creationId xmlns:a16="http://schemas.microsoft.com/office/drawing/2014/main" xmlns="" id="{FAD0C9D1-4EA2-4216-B8C1-B8C89D2E33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24102"/>
            <a:ext cx="6858000" cy="5274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lIns="0" tIns="0" rIns="0" bIns="0" anchor="ctr">
            <a:noAutofit/>
          </a:bodyPr>
          <a:lstStyle/>
          <a:p>
            <a:endParaRPr lang="ja-JP" altLang="en-US" sz="1246"/>
          </a:p>
        </p:txBody>
      </p:sp>
      <p:sp>
        <p:nvSpPr>
          <p:cNvPr id="11" name="Rectangle 10"/>
          <p:cNvSpPr>
            <a:spLocks noChangeArrowheads="1"/>
          </p:cNvSpPr>
          <p:nvPr userDrawn="1"/>
        </p:nvSpPr>
        <p:spPr bwMode="auto">
          <a:xfrm>
            <a:off x="0" y="924102"/>
            <a:ext cx="6858000" cy="527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wrap="none" lIns="0" tIns="0" rIns="0" bIns="0" anchor="ctr">
            <a:noAutofit/>
          </a:bodyPr>
          <a:lstStyle/>
          <a:p>
            <a:endParaRPr lang="ja-JP" altLang="en-US" sz="1246"/>
          </a:p>
        </p:txBody>
      </p:sp>
      <p:sp>
        <p:nvSpPr>
          <p:cNvPr id="13" name="テキスト プレースホルダー 12"/>
          <p:cNvSpPr>
            <a:spLocks noGrp="1"/>
          </p:cNvSpPr>
          <p:nvPr>
            <p:ph type="body" sz="quarter" idx="10"/>
          </p:nvPr>
        </p:nvSpPr>
        <p:spPr>
          <a:xfrm>
            <a:off x="188640" y="1260590"/>
            <a:ext cx="6480720" cy="728790"/>
          </a:xfrm>
          <a:prstGeom prst="roundRect">
            <a:avLst>
              <a:gd name="adj" fmla="val 10799"/>
            </a:avLst>
          </a:prstGeom>
          <a:ln>
            <a:solidFill>
              <a:schemeClr val="tx1"/>
            </a:solidFill>
          </a:ln>
        </p:spPr>
        <p:txBody>
          <a:bodyPr tIns="108000" bIns="72000">
            <a:spAutoFit/>
          </a:bodyPr>
          <a:lstStyle>
            <a:lvl1pPr marL="237390" indent="-237390">
              <a:buFont typeface="メイリオ" panose="020B0604030504040204" pitchFamily="50" charset="-128"/>
              <a:buChar char="○"/>
              <a:defRPr sz="969"/>
            </a:lvl1pPr>
          </a:lstStyle>
          <a:p>
            <a:pPr lvl="0"/>
            <a:r>
              <a:rPr kumimoji="1" lang="ja-JP" altLang="en-US" dirty="0"/>
              <a:t>マスター テキストの書式設定</a:t>
            </a:r>
            <a:endParaRPr kumimoji="1" lang="en-US" altLang="ja-JP" dirty="0"/>
          </a:p>
          <a:p>
            <a:pPr lvl="0"/>
            <a:endParaRPr kumimoji="1" lang="en-US" altLang="ja-JP" dirty="0"/>
          </a:p>
          <a:p>
            <a:pPr lvl="0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572447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補足#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5148883" y="9522164"/>
            <a:ext cx="1600200" cy="37138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92" b="1">
                <a:solidFill>
                  <a:srgbClr val="4D4D4D"/>
                </a:solidFill>
                <a:latin typeface="+mn-ea"/>
                <a:ea typeface="+mn-ea"/>
                <a:cs typeface="メイリオ" pitchFamily="50" charset="-128"/>
              </a:defRPr>
            </a:lvl1pPr>
          </a:lstStyle>
          <a:p>
            <a:fld id="{FB3508C7-2FE0-4945-9CBD-863E05F850D2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8" name="角丸四角形 7"/>
          <p:cNvSpPr/>
          <p:nvPr/>
        </p:nvSpPr>
        <p:spPr bwMode="auto">
          <a:xfrm>
            <a:off x="-755" y="770"/>
            <a:ext cx="6858000" cy="948555"/>
          </a:xfrm>
          <a:prstGeom prst="roundRect">
            <a:avLst>
              <a:gd name="adj" fmla="val 0"/>
            </a:avLst>
          </a:prstGeom>
          <a:solidFill>
            <a:srgbClr val="777777"/>
          </a:solidFill>
          <a:ln>
            <a:noFill/>
          </a:ln>
          <a:effectLst/>
        </p:spPr>
        <p:txBody>
          <a:bodyPr lIns="0" tIns="0" rIns="0" bIns="0" rtlCol="0" anchor="ctr">
            <a:noAutofit/>
          </a:bodyPr>
          <a:lstStyle/>
          <a:p>
            <a:pPr algn="just">
              <a:lnSpc>
                <a:spcPct val="140000"/>
              </a:lnSpc>
              <a:spcBef>
                <a:spcPct val="0"/>
              </a:spcBef>
              <a:spcAft>
                <a:spcPts val="415"/>
              </a:spcAft>
            </a:pPr>
            <a:endParaRPr kumimoji="1" lang="ja-JP" altLang="en-US" sz="1108" dirty="0">
              <a:solidFill>
                <a:schemeClr val="bg1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12" name="タイトル 11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lnSpc>
                <a:spcPct val="110000"/>
              </a:lnSpc>
              <a:defRPr sz="1662" b="0">
                <a:solidFill>
                  <a:schemeClr val="bg1"/>
                </a:solidFill>
              </a:defRPr>
            </a:lvl1pPr>
          </a:lstStyle>
          <a:p>
            <a:r>
              <a:rPr kumimoji="1" lang="ja-JP" altLang="en-US"/>
              <a:t>マスター タイトルの書式設定</a:t>
            </a:r>
            <a:endParaRPr kumimoji="1" lang="ja-JP" altLang="en-US" dirty="0"/>
          </a:p>
        </p:txBody>
      </p:sp>
      <p:sp>
        <p:nvSpPr>
          <p:cNvPr id="7" name="角丸四角形 6"/>
          <p:cNvSpPr/>
          <p:nvPr userDrawn="1"/>
        </p:nvSpPr>
        <p:spPr bwMode="auto">
          <a:xfrm>
            <a:off x="0" y="2"/>
            <a:ext cx="6858000" cy="948555"/>
          </a:xfrm>
          <a:prstGeom prst="roundRect">
            <a:avLst>
              <a:gd name="adj" fmla="val 0"/>
            </a:avLst>
          </a:prstGeom>
          <a:solidFill>
            <a:schemeClr val="tx2">
              <a:alpha val="80000"/>
            </a:schemeClr>
          </a:solidFill>
          <a:ln>
            <a:noFill/>
          </a:ln>
          <a:effectLst/>
        </p:spPr>
        <p:txBody>
          <a:bodyPr lIns="0" tIns="0" rIns="0" bIns="0" rtlCol="0" anchor="ctr">
            <a:noAutofit/>
          </a:bodyPr>
          <a:lstStyle/>
          <a:p>
            <a:pPr algn="just">
              <a:lnSpc>
                <a:spcPct val="140000"/>
              </a:lnSpc>
              <a:spcBef>
                <a:spcPct val="0"/>
              </a:spcBef>
              <a:spcAft>
                <a:spcPts val="415"/>
              </a:spcAft>
            </a:pPr>
            <a:endParaRPr kumimoji="1" lang="ja-JP" altLang="en-US" sz="1108" dirty="0">
              <a:solidFill>
                <a:schemeClr val="bg1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212902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補足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角丸四角形 6"/>
          <p:cNvSpPr/>
          <p:nvPr/>
        </p:nvSpPr>
        <p:spPr bwMode="auto">
          <a:xfrm>
            <a:off x="0" y="0"/>
            <a:ext cx="6862165" cy="9906000"/>
          </a:xfrm>
          <a:prstGeom prst="frame">
            <a:avLst>
              <a:gd name="adj1" fmla="val 1174"/>
            </a:avLst>
          </a:prstGeom>
          <a:solidFill>
            <a:schemeClr val="tx2"/>
          </a:solidFill>
          <a:ln>
            <a:noFill/>
          </a:ln>
          <a:effectLst/>
        </p:spPr>
        <p:txBody>
          <a:bodyPr wrap="square" lIns="0" tIns="0" rIns="0" bIns="0" rtlCol="0" anchor="ctr">
            <a:noAutofit/>
          </a:bodyPr>
          <a:lstStyle/>
          <a:p>
            <a:pPr algn="just">
              <a:lnSpc>
                <a:spcPct val="140000"/>
              </a:lnSpc>
              <a:spcBef>
                <a:spcPct val="0"/>
              </a:spcBef>
              <a:spcAft>
                <a:spcPts val="415"/>
              </a:spcAft>
            </a:pPr>
            <a:endParaRPr lang="ja-JP" altLang="en-US" sz="1108" dirty="0">
              <a:solidFill>
                <a:srgbClr val="4D4D4D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13566" y="584514"/>
            <a:ext cx="6405942" cy="572064"/>
          </a:xfrm>
        </p:spPr>
        <p:txBody>
          <a:bodyPr/>
          <a:lstStyle>
            <a:lvl1pPr algn="ctr">
              <a:lnSpc>
                <a:spcPct val="110000"/>
              </a:lnSpc>
              <a:defRPr b="0">
                <a:solidFill>
                  <a:schemeClr val="tx2"/>
                </a:solidFill>
              </a:defRPr>
            </a:lvl1pPr>
          </a:lstStyle>
          <a:p>
            <a:r>
              <a:rPr kumimoji="1" lang="ja-JP" altLang="en-US"/>
              <a:t>マスター タイトルの書式設定</a:t>
            </a:r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5074106" y="9262136"/>
            <a:ext cx="1600200" cy="37138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92" b="1">
                <a:solidFill>
                  <a:schemeClr val="tx1"/>
                </a:solidFill>
                <a:latin typeface="+mn-ea"/>
                <a:ea typeface="+mn-ea"/>
                <a:cs typeface="メイリオ" pitchFamily="50" charset="-128"/>
              </a:defRPr>
            </a:lvl1pPr>
          </a:lstStyle>
          <a:p>
            <a:fld id="{FB3508C7-2FE0-4945-9CBD-863E05F850D2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0589570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ブランク（ベースカラー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110000"/>
              </a:lnSpc>
              <a:defRPr b="0">
                <a:solidFill>
                  <a:schemeClr val="tx1"/>
                </a:solidFill>
              </a:defRPr>
            </a:lvl1pPr>
          </a:lstStyle>
          <a:p>
            <a:r>
              <a:rPr kumimoji="1" lang="ja-JP" altLang="en-US"/>
              <a:t>マスター タイトルの書式設定</a:t>
            </a:r>
            <a:endParaRPr kumimoji="1" lang="ja-JP" altLang="en-US" dirty="0"/>
          </a:p>
        </p:txBody>
      </p:sp>
      <p:sp>
        <p:nvSpPr>
          <p:cNvPr id="4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5148883" y="9522164"/>
            <a:ext cx="1600200" cy="37138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92" b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1pPr>
          </a:lstStyle>
          <a:p>
            <a:fld id="{FB3508C7-2FE0-4945-9CBD-863E05F850D2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951468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ブランク（サブカラー｜無彩色）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3">
            <a:extLst>
              <a:ext uri="{FF2B5EF4-FFF2-40B4-BE49-F238E27FC236}">
                <a16:creationId xmlns:a16="http://schemas.microsoft.com/office/drawing/2014/main" xmlns="" id="{679291F2-06DE-4B18-8093-3A036929E7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906000"/>
          </a:xfrm>
          <a:prstGeom prst="roundRect">
            <a:avLst>
              <a:gd name="adj" fmla="val 0"/>
            </a:avLst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  <a:effectLst/>
        </p:spPr>
        <p:txBody>
          <a:bodyPr wrap="square" lIns="0" tIns="0" rIns="0" bIns="0" anchor="ctr" anchorCtr="0">
            <a:noAutofit/>
          </a:bodyPr>
          <a:lstStyle/>
          <a:p>
            <a:pPr lvl="0" algn="ctr">
              <a:lnSpc>
                <a:spcPct val="110000"/>
              </a:lnSpc>
              <a:spcBef>
                <a:spcPct val="0"/>
              </a:spcBef>
              <a:spcAft>
                <a:spcPts val="415"/>
              </a:spcAft>
            </a:pPr>
            <a:endParaRPr lang="ja-JP" altLang="en-US" sz="1108" dirty="0">
              <a:solidFill>
                <a:srgbClr val="FFFFFF"/>
              </a:solidFill>
              <a:cs typeface="メイリオ" pitchFamily="50" charset="-128"/>
            </a:endParaRPr>
          </a:p>
        </p:txBody>
      </p:sp>
      <p:sp>
        <p:nvSpPr>
          <p:cNvPr id="7" name="AutoShape 3">
            <a:extLst>
              <a:ext uri="{FF2B5EF4-FFF2-40B4-BE49-F238E27FC236}">
                <a16:creationId xmlns:a16="http://schemas.microsoft.com/office/drawing/2014/main" xmlns="" id="{A2B1BAEE-C037-6C4A-A005-57219A41A5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906000"/>
          </a:xfrm>
          <a:prstGeom prst="roundRect">
            <a:avLst>
              <a:gd name="adj" fmla="val 0"/>
            </a:avLst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  <a:effectLst/>
        </p:spPr>
        <p:txBody>
          <a:bodyPr wrap="square" lIns="0" tIns="0" rIns="0" bIns="0" anchor="ctr" anchorCtr="0">
            <a:noAutofit/>
          </a:bodyPr>
          <a:lstStyle/>
          <a:p>
            <a:pPr lvl="0" algn="ctr">
              <a:lnSpc>
                <a:spcPct val="110000"/>
              </a:lnSpc>
              <a:spcBef>
                <a:spcPct val="0"/>
              </a:spcBef>
              <a:spcAft>
                <a:spcPts val="415"/>
              </a:spcAft>
            </a:pPr>
            <a:endParaRPr lang="ja-JP" altLang="en-US" sz="1108" dirty="0">
              <a:solidFill>
                <a:srgbClr val="FFFFFF"/>
              </a:solidFill>
              <a:cs typeface="メイリオ" pitchFamily="50" charset="-128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lnSpc>
                <a:spcPct val="110000"/>
              </a:lnSpc>
              <a:defRPr b="0">
                <a:solidFill>
                  <a:schemeClr val="tx1"/>
                </a:solidFill>
              </a:defRPr>
            </a:lvl1pPr>
          </a:lstStyle>
          <a:p>
            <a:r>
              <a:rPr kumimoji="1" lang="ja-JP" altLang="en-US"/>
              <a:t>マスター タイトルの書式設定</a:t>
            </a:r>
            <a:endParaRPr kumimoji="1" lang="ja-JP" altLang="en-US" dirty="0"/>
          </a:p>
        </p:txBody>
      </p:sp>
      <p:sp>
        <p:nvSpPr>
          <p:cNvPr id="5" name="フッター プレースホルダー 2"/>
          <p:cNvSpPr>
            <a:spLocks noGrp="1"/>
          </p:cNvSpPr>
          <p:nvPr>
            <p:ph type="ftr" sz="quarter" idx="3"/>
          </p:nvPr>
        </p:nvSpPr>
        <p:spPr bwMode="gray">
          <a:xfrm>
            <a:off x="64011" y="9497384"/>
            <a:ext cx="437778" cy="292153"/>
          </a:xfrm>
          <a:prstGeom prst="rect">
            <a:avLst/>
          </a:prstGeom>
          <a:solidFill>
            <a:srgbClr val="FFFFFF"/>
          </a:solidFill>
        </p:spPr>
        <p:txBody>
          <a:bodyPr lIns="0" tIns="36000" rIns="0" bIns="18000" anchor="ctr" anchorCtr="0"/>
          <a:lstStyle>
            <a:lvl1pPr algn="ctr">
              <a:lnSpc>
                <a:spcPct val="120000"/>
              </a:lnSpc>
              <a:defRPr sz="554">
                <a:solidFill>
                  <a:schemeClr val="tx1"/>
                </a:solidFill>
                <a:latin typeface="+mn-ea"/>
                <a:ea typeface="+mn-ea"/>
                <a:cs typeface="メイリオ" pitchFamily="50" charset="-128"/>
              </a:defRPr>
            </a:lvl1pPr>
          </a:lstStyle>
          <a:p>
            <a:r>
              <a:rPr lang="en-US" altLang="ja-JP"/>
              <a:t>#P20081</a:t>
            </a:r>
            <a:endParaRPr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 bwMode="gray">
          <a:xfrm>
            <a:off x="5148883" y="9522164"/>
            <a:ext cx="1600200" cy="37138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92" b="1">
                <a:solidFill>
                  <a:schemeClr val="tx1"/>
                </a:solidFill>
                <a:latin typeface="+mn-ea"/>
                <a:ea typeface="+mn-ea"/>
                <a:cs typeface="メイリオ" pitchFamily="50" charset="-128"/>
              </a:defRPr>
            </a:lvl1pPr>
          </a:lstStyle>
          <a:p>
            <a:fld id="{FB3508C7-2FE0-4945-9CBD-863E05F850D2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9" name="Rectangle 6"/>
          <p:cNvSpPr>
            <a:spLocks noChangeArrowheads="1"/>
          </p:cNvSpPr>
          <p:nvPr userDrawn="1"/>
        </p:nvSpPr>
        <p:spPr bwMode="gray">
          <a:xfrm>
            <a:off x="0" y="0"/>
            <a:ext cx="6858000" cy="990600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  <a:effectLst/>
        </p:spPr>
        <p:txBody>
          <a:bodyPr lIns="0" tIns="0" rIns="0" bIns="0" anchor="ctr">
            <a:noAutofit/>
          </a:bodyPr>
          <a:lstStyle/>
          <a:p>
            <a:endParaRPr lang="ja-JP" altLang="en-US" sz="1246"/>
          </a:p>
        </p:txBody>
      </p:sp>
    </p:spTree>
    <p:extLst>
      <p:ext uri="{BB962C8B-B14F-4D97-AF65-F5344CB8AC3E}">
        <p14:creationId xmlns:p14="http://schemas.microsoft.com/office/powerpoint/2010/main" val="22832663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188640" y="220474"/>
            <a:ext cx="6480720" cy="572064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kumimoji="1" lang="ja-JP" altLang="en-US" dirty="0"/>
              <a:t>マスター 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4071245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71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hf hdr="0" ftr="0" dt="0"/>
  <p:txStyles>
    <p:titleStyle>
      <a:lvl1pPr algn="l" defTabSz="633039" rtl="0" eaLnBrk="1" latinLnBrk="0" hangingPunct="1">
        <a:lnSpc>
          <a:spcPct val="110000"/>
        </a:lnSpc>
        <a:spcBef>
          <a:spcPct val="0"/>
        </a:spcBef>
        <a:buNone/>
        <a:defRPr kumimoji="1" sz="1662" kern="1200">
          <a:solidFill>
            <a:schemeClr val="tx1"/>
          </a:solidFill>
          <a:latin typeface="+mj-ea"/>
          <a:ea typeface="+mj-ea"/>
          <a:cs typeface="メイリオ" pitchFamily="50" charset="-128"/>
        </a:defRPr>
      </a:lvl1pPr>
    </p:titleStyle>
    <p:bodyStyle>
      <a:lvl1pPr marL="237390" indent="-237390" algn="l" defTabSz="633039" rtl="0" eaLnBrk="1" latinLnBrk="0" hangingPunct="1">
        <a:spcBef>
          <a:spcPct val="20000"/>
        </a:spcBef>
        <a:buFont typeface="Arial" pitchFamily="34" charset="0"/>
        <a:buChar char="•"/>
        <a:defRPr kumimoji="1" sz="2215" kern="1200">
          <a:solidFill>
            <a:schemeClr val="tx1"/>
          </a:solidFill>
          <a:latin typeface="+mn-lt"/>
          <a:ea typeface="+mn-ea"/>
          <a:cs typeface="+mn-cs"/>
        </a:defRPr>
      </a:lvl1pPr>
      <a:lvl2pPr marL="514344" indent="-197825" algn="l" defTabSz="633039" rtl="0" eaLnBrk="1" latinLnBrk="0" hangingPunct="1">
        <a:spcBef>
          <a:spcPct val="20000"/>
        </a:spcBef>
        <a:buFont typeface="Arial" pitchFamily="34" charset="0"/>
        <a:buChar char="–"/>
        <a:defRPr kumimoji="1" sz="1938" kern="1200">
          <a:solidFill>
            <a:schemeClr val="tx1"/>
          </a:solidFill>
          <a:latin typeface="+mn-lt"/>
          <a:ea typeface="+mn-ea"/>
          <a:cs typeface="+mn-cs"/>
        </a:defRPr>
      </a:lvl2pPr>
      <a:lvl3pPr marL="791299" indent="-158260" algn="l" defTabSz="633039" rtl="0" eaLnBrk="1" latinLnBrk="0" hangingPunct="1">
        <a:spcBef>
          <a:spcPct val="20000"/>
        </a:spcBef>
        <a:buFont typeface="Arial" pitchFamily="34" charset="0"/>
        <a:buChar char="•"/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107818" indent="-158260" algn="l" defTabSz="633039" rtl="0" eaLnBrk="1" latinLnBrk="0" hangingPunct="1">
        <a:spcBef>
          <a:spcPct val="20000"/>
        </a:spcBef>
        <a:buFont typeface="Arial" pitchFamily="34" charset="0"/>
        <a:buChar char="–"/>
        <a:defRPr kumimoji="1" sz="1385" kern="1200">
          <a:solidFill>
            <a:schemeClr val="tx1"/>
          </a:solidFill>
          <a:latin typeface="+mn-lt"/>
          <a:ea typeface="+mn-ea"/>
          <a:cs typeface="+mn-cs"/>
        </a:defRPr>
      </a:lvl4pPr>
      <a:lvl5pPr marL="1424338" indent="-158260" algn="l" defTabSz="633039" rtl="0" eaLnBrk="1" latinLnBrk="0" hangingPunct="1">
        <a:spcBef>
          <a:spcPct val="20000"/>
        </a:spcBef>
        <a:buFont typeface="Arial" pitchFamily="34" charset="0"/>
        <a:buChar char="»"/>
        <a:defRPr kumimoji="1" sz="1385" kern="1200">
          <a:solidFill>
            <a:schemeClr val="tx1"/>
          </a:solidFill>
          <a:latin typeface="+mn-lt"/>
          <a:ea typeface="+mn-ea"/>
          <a:cs typeface="+mn-cs"/>
        </a:defRPr>
      </a:lvl5pPr>
      <a:lvl6pPr marL="1740858" indent="-158260" algn="l" defTabSz="633039" rtl="0" eaLnBrk="1" latinLnBrk="0" hangingPunct="1">
        <a:spcBef>
          <a:spcPct val="20000"/>
        </a:spcBef>
        <a:buFont typeface="Arial" pitchFamily="34" charset="0"/>
        <a:buChar char="•"/>
        <a:defRPr kumimoji="1" sz="1385" kern="1200">
          <a:solidFill>
            <a:schemeClr val="tx1"/>
          </a:solidFill>
          <a:latin typeface="+mn-lt"/>
          <a:ea typeface="+mn-ea"/>
          <a:cs typeface="+mn-cs"/>
        </a:defRPr>
      </a:lvl6pPr>
      <a:lvl7pPr marL="2057377" indent="-158260" algn="l" defTabSz="633039" rtl="0" eaLnBrk="1" latinLnBrk="0" hangingPunct="1">
        <a:spcBef>
          <a:spcPct val="20000"/>
        </a:spcBef>
        <a:buFont typeface="Arial" pitchFamily="34" charset="0"/>
        <a:buChar char="•"/>
        <a:defRPr kumimoji="1" sz="1385" kern="1200">
          <a:solidFill>
            <a:schemeClr val="tx1"/>
          </a:solidFill>
          <a:latin typeface="+mn-lt"/>
          <a:ea typeface="+mn-ea"/>
          <a:cs typeface="+mn-cs"/>
        </a:defRPr>
      </a:lvl7pPr>
      <a:lvl8pPr marL="2373897" indent="-158260" algn="l" defTabSz="633039" rtl="0" eaLnBrk="1" latinLnBrk="0" hangingPunct="1">
        <a:spcBef>
          <a:spcPct val="20000"/>
        </a:spcBef>
        <a:buFont typeface="Arial" pitchFamily="34" charset="0"/>
        <a:buChar char="•"/>
        <a:defRPr kumimoji="1" sz="1385" kern="1200">
          <a:solidFill>
            <a:schemeClr val="tx1"/>
          </a:solidFill>
          <a:latin typeface="+mn-lt"/>
          <a:ea typeface="+mn-ea"/>
          <a:cs typeface="+mn-cs"/>
        </a:defRPr>
      </a:lvl8pPr>
      <a:lvl9pPr marL="2690416" indent="-158260" algn="l" defTabSz="633039" rtl="0" eaLnBrk="1" latinLnBrk="0" hangingPunct="1">
        <a:spcBef>
          <a:spcPct val="20000"/>
        </a:spcBef>
        <a:buFont typeface="Arial" pitchFamily="34" charset="0"/>
        <a:buChar char="•"/>
        <a:defRPr kumimoji="1" sz="138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633039" rtl="0" eaLnBrk="1" latinLnBrk="0" hangingPunct="1">
        <a:defRPr kumimoji="1" sz="1246" kern="1200">
          <a:solidFill>
            <a:schemeClr val="tx1"/>
          </a:solidFill>
          <a:latin typeface="+mn-lt"/>
          <a:ea typeface="+mn-ea"/>
          <a:cs typeface="+mn-cs"/>
        </a:defRPr>
      </a:lvl1pPr>
      <a:lvl2pPr marL="316520" algn="l" defTabSz="633039" rtl="0" eaLnBrk="1" latinLnBrk="0" hangingPunct="1">
        <a:defRPr kumimoji="1" sz="1246" kern="1200">
          <a:solidFill>
            <a:schemeClr val="tx1"/>
          </a:solidFill>
          <a:latin typeface="+mn-lt"/>
          <a:ea typeface="+mn-ea"/>
          <a:cs typeface="+mn-cs"/>
        </a:defRPr>
      </a:lvl2pPr>
      <a:lvl3pPr marL="633039" algn="l" defTabSz="633039" rtl="0" eaLnBrk="1" latinLnBrk="0" hangingPunct="1">
        <a:defRPr kumimoji="1" sz="1246" kern="1200">
          <a:solidFill>
            <a:schemeClr val="tx1"/>
          </a:solidFill>
          <a:latin typeface="+mn-lt"/>
          <a:ea typeface="+mn-ea"/>
          <a:cs typeface="+mn-cs"/>
        </a:defRPr>
      </a:lvl3pPr>
      <a:lvl4pPr marL="949559" algn="l" defTabSz="633039" rtl="0" eaLnBrk="1" latinLnBrk="0" hangingPunct="1">
        <a:defRPr kumimoji="1" sz="1246" kern="1200">
          <a:solidFill>
            <a:schemeClr val="tx1"/>
          </a:solidFill>
          <a:latin typeface="+mn-lt"/>
          <a:ea typeface="+mn-ea"/>
          <a:cs typeface="+mn-cs"/>
        </a:defRPr>
      </a:lvl4pPr>
      <a:lvl5pPr marL="1266078" algn="l" defTabSz="633039" rtl="0" eaLnBrk="1" latinLnBrk="0" hangingPunct="1">
        <a:defRPr kumimoji="1" sz="1246" kern="1200">
          <a:solidFill>
            <a:schemeClr val="tx1"/>
          </a:solidFill>
          <a:latin typeface="+mn-lt"/>
          <a:ea typeface="+mn-ea"/>
          <a:cs typeface="+mn-cs"/>
        </a:defRPr>
      </a:lvl5pPr>
      <a:lvl6pPr marL="1582598" algn="l" defTabSz="633039" rtl="0" eaLnBrk="1" latinLnBrk="0" hangingPunct="1">
        <a:defRPr kumimoji="1" sz="1246" kern="1200">
          <a:solidFill>
            <a:schemeClr val="tx1"/>
          </a:solidFill>
          <a:latin typeface="+mn-lt"/>
          <a:ea typeface="+mn-ea"/>
          <a:cs typeface="+mn-cs"/>
        </a:defRPr>
      </a:lvl6pPr>
      <a:lvl7pPr marL="1899117" algn="l" defTabSz="633039" rtl="0" eaLnBrk="1" latinLnBrk="0" hangingPunct="1">
        <a:defRPr kumimoji="1" sz="1246" kern="1200">
          <a:solidFill>
            <a:schemeClr val="tx1"/>
          </a:solidFill>
          <a:latin typeface="+mn-lt"/>
          <a:ea typeface="+mn-ea"/>
          <a:cs typeface="+mn-cs"/>
        </a:defRPr>
      </a:lvl7pPr>
      <a:lvl8pPr marL="2215637" algn="l" defTabSz="633039" rtl="0" eaLnBrk="1" latinLnBrk="0" hangingPunct="1">
        <a:defRPr kumimoji="1" sz="1246" kern="1200">
          <a:solidFill>
            <a:schemeClr val="tx1"/>
          </a:solidFill>
          <a:latin typeface="+mn-lt"/>
          <a:ea typeface="+mn-ea"/>
          <a:cs typeface="+mn-cs"/>
        </a:defRPr>
      </a:lvl8pPr>
      <a:lvl9pPr marL="2532156" algn="l" defTabSz="633039" rtl="0" eaLnBrk="1" latinLnBrk="0" hangingPunct="1">
        <a:defRPr kumimoji="1" sz="124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0" orient="horz" pos="3120" userDrawn="1">
          <p15:clr>
            <a:srgbClr val="F26B43"/>
          </p15:clr>
        </p15:guide>
        <p15:guide id="1" pos="2160" userDrawn="1">
          <p15:clr>
            <a:srgbClr val="F26B43"/>
          </p15:clr>
        </p15:guide>
        <p15:guide id="2" pos="2035" userDrawn="1">
          <p15:clr>
            <a:srgbClr val="F26B43"/>
          </p15:clr>
        </p15:guide>
        <p15:guide id="3" pos="2285" userDrawn="1">
          <p15:clr>
            <a:srgbClr val="F26B43"/>
          </p15:clr>
        </p15:guide>
        <p15:guide id="4" orient="horz" pos="1712" userDrawn="1">
          <p15:clr>
            <a:srgbClr val="F26B43"/>
          </p15:clr>
        </p15:guide>
        <p15:guide id="5" orient="horz" pos="4528" userDrawn="1">
          <p15:clr>
            <a:srgbClr val="F26B43"/>
          </p15:clr>
        </p15:guide>
        <p15:guide id="6" orient="horz" pos="5642" userDrawn="1">
          <p15:clr>
            <a:srgbClr val="F26B43"/>
          </p15:clr>
        </p15:guide>
        <p15:guide id="7" orient="horz" pos="598" userDrawn="1">
          <p15:clr>
            <a:srgbClr val="F26B43"/>
          </p15:clr>
        </p15:guide>
        <p15:guide id="8" pos="1485" userDrawn="1">
          <p15:clr>
            <a:srgbClr val="F26B43"/>
          </p15:clr>
        </p15:guide>
        <p15:guide id="9" pos="2835" userDrawn="1">
          <p15:clr>
            <a:srgbClr val="F26B43"/>
          </p15:clr>
        </p15:guide>
        <p15:guide id="10" pos="3966" userDrawn="1">
          <p15:clr>
            <a:srgbClr val="F26B43"/>
          </p15:clr>
        </p15:guide>
        <p15:guide id="11" pos="35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13" Type="http://schemas.openxmlformats.org/officeDocument/2006/relationships/image" Target="../media/image9.sv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png"/><Relationship Id="rId12" Type="http://schemas.openxmlformats.org/officeDocument/2006/relationships/image" Target="../media/image8.png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svg"/><Relationship Id="rId11" Type="http://schemas.openxmlformats.org/officeDocument/2006/relationships/image" Target="../media/image7.png"/><Relationship Id="rId5" Type="http://schemas.openxmlformats.org/officeDocument/2006/relationships/image" Target="../media/image2.png"/><Relationship Id="rId15" Type="http://schemas.openxmlformats.org/officeDocument/2006/relationships/image" Target="../media/image1.wmf"/><Relationship Id="rId10" Type="http://schemas.openxmlformats.org/officeDocument/2006/relationships/image" Target="../media/image6.png"/><Relationship Id="rId4" Type="http://schemas.openxmlformats.org/officeDocument/2006/relationships/chart" Target="../charts/chart1.xml"/><Relationship Id="rId9" Type="http://schemas.openxmlformats.org/officeDocument/2006/relationships/image" Target="../media/image5.png"/><Relationship Id="rId14" Type="http://schemas.openxmlformats.org/officeDocument/2006/relationships/chart" Target="../charts/char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フローチャート: 書類 15">
            <a:extLst>
              <a:ext uri="{FF2B5EF4-FFF2-40B4-BE49-F238E27FC236}">
                <a16:creationId xmlns:a16="http://schemas.microsoft.com/office/drawing/2014/main" xmlns="" id="{6A7459D1-A61C-4ACB-8D11-EA47D2477302}"/>
              </a:ext>
            </a:extLst>
          </p:cNvPr>
          <p:cNvSpPr/>
          <p:nvPr/>
        </p:nvSpPr>
        <p:spPr bwMode="auto">
          <a:xfrm>
            <a:off x="0" y="0"/>
            <a:ext cx="6865620" cy="2877852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24"/>
              <a:gd name="connsiteY0" fmla="*/ 0 h 21834"/>
              <a:gd name="connsiteX1" fmla="*/ 21600 w 21624"/>
              <a:gd name="connsiteY1" fmla="*/ 0 h 21834"/>
              <a:gd name="connsiteX2" fmla="*/ 21624 w 21624"/>
              <a:gd name="connsiteY2" fmla="*/ 20157 h 21834"/>
              <a:gd name="connsiteX3" fmla="*/ 0 w 21624"/>
              <a:gd name="connsiteY3" fmla="*/ 20172 h 21834"/>
              <a:gd name="connsiteX4" fmla="*/ 0 w 21624"/>
              <a:gd name="connsiteY4" fmla="*/ 0 h 21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24" h="21834">
                <a:moveTo>
                  <a:pt x="0" y="0"/>
                </a:moveTo>
                <a:lnTo>
                  <a:pt x="21600" y="0"/>
                </a:lnTo>
                <a:cubicBezTo>
                  <a:pt x="21600" y="5774"/>
                  <a:pt x="21624" y="14383"/>
                  <a:pt x="21624" y="20157"/>
                </a:cubicBezTo>
                <a:cubicBezTo>
                  <a:pt x="10824" y="20157"/>
                  <a:pt x="10800" y="23922"/>
                  <a:pt x="0" y="20172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6350">
            <a:noFill/>
          </a:ln>
          <a:effectLst/>
        </p:spPr>
        <p:txBody>
          <a:bodyPr rot="0" spcFirstLastPara="0" vertOverflow="overflow" horzOverflow="overflow" vert="horz" wrap="square" lIns="108000" tIns="108000" rIns="108000" bIns="9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</a:pPr>
            <a:endParaRPr kumimoji="1" lang="ja-JP" altLang="en-US" sz="1400" dirty="0">
              <a:solidFill>
                <a:srgbClr val="4D4D4D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6" name="四角形: 角を丸くする 5">
            <a:extLst>
              <a:ext uri="{FF2B5EF4-FFF2-40B4-BE49-F238E27FC236}">
                <a16:creationId xmlns:a16="http://schemas.microsoft.com/office/drawing/2014/main" xmlns="" id="{5318B93F-02ED-4847-9CF1-C5E940B76507}"/>
              </a:ext>
            </a:extLst>
          </p:cNvPr>
          <p:cNvSpPr/>
          <p:nvPr/>
        </p:nvSpPr>
        <p:spPr bwMode="auto">
          <a:xfrm>
            <a:off x="3464994" y="2989542"/>
            <a:ext cx="1080000" cy="288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6350">
            <a:noFill/>
          </a:ln>
          <a:effectLst/>
        </p:spPr>
        <p:txBody>
          <a:bodyPr rot="0" spcFirstLastPara="0" vertOverflow="overflow" horzOverflow="overflow" vert="horz" wrap="square" lIns="180000" tIns="36000" rIns="180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dist"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ja-JP" altLang="en-US" sz="1200" b="1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対象期間</a:t>
            </a:r>
          </a:p>
        </p:txBody>
      </p:sp>
      <p:sp>
        <p:nvSpPr>
          <p:cNvPr id="11" name="四角形: 角を丸くする 10">
            <a:extLst>
              <a:ext uri="{FF2B5EF4-FFF2-40B4-BE49-F238E27FC236}">
                <a16:creationId xmlns:a16="http://schemas.microsoft.com/office/drawing/2014/main" xmlns="" id="{891AEBAC-B310-4A30-B6F3-968A349DDFC2}"/>
              </a:ext>
            </a:extLst>
          </p:cNvPr>
          <p:cNvSpPr/>
          <p:nvPr/>
        </p:nvSpPr>
        <p:spPr bwMode="auto">
          <a:xfrm>
            <a:off x="3464994" y="3613532"/>
            <a:ext cx="1080000" cy="288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6350">
            <a:noFill/>
          </a:ln>
          <a:effectLst/>
        </p:spPr>
        <p:txBody>
          <a:bodyPr rot="0" spcFirstLastPara="0" vertOverflow="overflow" horzOverflow="overflow" vert="horz" wrap="square" lIns="180000" tIns="36000" rIns="180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dist"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ja-JP" altLang="en-US" sz="1200" b="1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対象燃料</a:t>
            </a:r>
          </a:p>
        </p:txBody>
      </p:sp>
      <p:sp>
        <p:nvSpPr>
          <p:cNvPr id="12" name="四角形: 角を丸くする 11">
            <a:extLst>
              <a:ext uri="{FF2B5EF4-FFF2-40B4-BE49-F238E27FC236}">
                <a16:creationId xmlns:a16="http://schemas.microsoft.com/office/drawing/2014/main" xmlns="" id="{EE2639EE-690B-4E3F-BE69-9921AA80569D}"/>
              </a:ext>
            </a:extLst>
          </p:cNvPr>
          <p:cNvSpPr/>
          <p:nvPr/>
        </p:nvSpPr>
        <p:spPr bwMode="auto">
          <a:xfrm>
            <a:off x="71691" y="3007620"/>
            <a:ext cx="1080000" cy="288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6350">
            <a:noFill/>
          </a:ln>
          <a:effectLst/>
        </p:spPr>
        <p:txBody>
          <a:bodyPr rot="0" spcFirstLastPara="0" vertOverflow="overflow" horzOverflow="overflow" vert="horz" wrap="square" lIns="180000" tIns="36000" rIns="180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dist"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ja-JP" altLang="en-US" sz="1200" b="1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申込期限</a:t>
            </a:r>
          </a:p>
        </p:txBody>
      </p:sp>
      <p:sp>
        <p:nvSpPr>
          <p:cNvPr id="13" name="四角形: 角を丸くする 12">
            <a:extLst>
              <a:ext uri="{FF2B5EF4-FFF2-40B4-BE49-F238E27FC236}">
                <a16:creationId xmlns:a16="http://schemas.microsoft.com/office/drawing/2014/main" xmlns="" id="{E2A610D7-13F1-49A6-8D3E-4DD4D74F46D2}"/>
              </a:ext>
            </a:extLst>
          </p:cNvPr>
          <p:cNvSpPr/>
          <p:nvPr/>
        </p:nvSpPr>
        <p:spPr bwMode="auto">
          <a:xfrm>
            <a:off x="71691" y="4002734"/>
            <a:ext cx="1069830" cy="300555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6350">
            <a:noFill/>
          </a:ln>
          <a:effectLst/>
        </p:spPr>
        <p:txBody>
          <a:bodyPr rot="0" spcFirstLastPara="0" vertOverflow="overflow" horzOverflow="overflow" vert="horz" wrap="square" lIns="180000" tIns="36000" rIns="180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dist"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ja-JP" altLang="en-US" sz="1200" b="1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加入要件</a:t>
            </a: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xmlns="" id="{8C753E51-1070-40D6-AD0F-80FD2A1D4339}"/>
              </a:ext>
            </a:extLst>
          </p:cNvPr>
          <p:cNvSpPr/>
          <p:nvPr/>
        </p:nvSpPr>
        <p:spPr bwMode="auto">
          <a:xfrm>
            <a:off x="-56600" y="9158626"/>
            <a:ext cx="6846089" cy="707993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  <a:effectLst/>
        </p:spPr>
        <p:txBody>
          <a:bodyPr rot="0" spcFirstLastPara="0" vertOverflow="overflow" horzOverflow="overflow" vert="horz" wrap="square" lIns="108000" tIns="108000" rIns="108000" bIns="9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</a:pPr>
            <a:endParaRPr kumimoji="1" lang="ja-JP" altLang="en-US" sz="1400" b="1" dirty="0">
              <a:solidFill>
                <a:schemeClr val="bg1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xmlns="" id="{FBC02BEE-975D-48C0-983B-F129E6B176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85" y="139462"/>
            <a:ext cx="6480720" cy="379810"/>
          </a:xfrm>
        </p:spPr>
        <p:txBody>
          <a:bodyPr/>
          <a:lstStyle/>
          <a:p>
            <a:pPr algn="ctr"/>
            <a:r>
              <a:rPr lang="ja-JP" altLang="en-US" sz="1400" b="1" dirty="0">
                <a:solidFill>
                  <a:schemeClr val="bg1"/>
                </a:solidFill>
              </a:rPr>
              <a:t>令和５事業年度「施設園芸セーフティネット構築事業」加入募集のご案内</a:t>
            </a:r>
          </a:p>
        </p:txBody>
      </p:sp>
      <p:sp>
        <p:nvSpPr>
          <p:cNvPr id="21" name="タイトル 2">
            <a:extLst>
              <a:ext uri="{FF2B5EF4-FFF2-40B4-BE49-F238E27FC236}">
                <a16:creationId xmlns:a16="http://schemas.microsoft.com/office/drawing/2014/main" xmlns="" id="{3E48BF95-ED3D-4C2F-B175-BA48E41B119B}"/>
              </a:ext>
            </a:extLst>
          </p:cNvPr>
          <p:cNvSpPr txBox="1">
            <a:spLocks/>
          </p:cNvSpPr>
          <p:nvPr/>
        </p:nvSpPr>
        <p:spPr>
          <a:xfrm>
            <a:off x="126085" y="757009"/>
            <a:ext cx="6570720" cy="125012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633039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kumimoji="1" sz="1662" b="0" kern="1200">
                <a:solidFill>
                  <a:schemeClr val="tx1"/>
                </a:solidFill>
                <a:latin typeface="+mj-ea"/>
                <a:ea typeface="+mj-ea"/>
                <a:cs typeface="メイリオ" pitchFamily="50" charset="-128"/>
              </a:defRPr>
            </a:lvl1pPr>
          </a:lstStyle>
          <a:p>
            <a:pPr algn="ctr">
              <a:lnSpc>
                <a:spcPts val="4500"/>
              </a:lnSpc>
            </a:pPr>
            <a:r>
              <a:rPr lang="ja-JP" altLang="en-US" sz="3200" b="1" dirty="0">
                <a:solidFill>
                  <a:schemeClr val="bg1"/>
                </a:solidFill>
              </a:rPr>
              <a:t>省エネ化とセーフティネットで</a:t>
            </a:r>
            <a:r>
              <a:rPr lang="en-US" altLang="ja-JP" sz="3200" b="1" dirty="0">
                <a:solidFill>
                  <a:schemeClr val="bg1"/>
                </a:solidFill>
              </a:rPr>
              <a:t/>
            </a:r>
            <a:br>
              <a:rPr lang="en-US" altLang="ja-JP" sz="3200" b="1" dirty="0">
                <a:solidFill>
                  <a:schemeClr val="bg1"/>
                </a:solidFill>
              </a:rPr>
            </a:br>
            <a:r>
              <a:rPr lang="ja-JP" altLang="en-US" sz="3200" b="1" dirty="0">
                <a:solidFill>
                  <a:schemeClr val="bg1"/>
                </a:solidFill>
              </a:rPr>
              <a:t>燃料価格高騰に備えましょう</a:t>
            </a:r>
          </a:p>
          <a:p>
            <a:pPr algn="ctr">
              <a:lnSpc>
                <a:spcPts val="4500"/>
              </a:lnSpc>
            </a:pPr>
            <a:endParaRPr lang="ja-JP" altLang="en-US" sz="2800" b="1" dirty="0">
              <a:solidFill>
                <a:schemeClr val="bg1"/>
              </a:solidFill>
            </a:endParaRPr>
          </a:p>
        </p:txBody>
      </p:sp>
      <p:sp>
        <p:nvSpPr>
          <p:cNvPr id="22" name="タイトル 2">
            <a:extLst>
              <a:ext uri="{FF2B5EF4-FFF2-40B4-BE49-F238E27FC236}">
                <a16:creationId xmlns:a16="http://schemas.microsoft.com/office/drawing/2014/main" xmlns="" id="{751597F9-16B8-4FF8-8D4D-F514F5CB2938}"/>
              </a:ext>
            </a:extLst>
          </p:cNvPr>
          <p:cNvSpPr txBox="1">
            <a:spLocks/>
          </p:cNvSpPr>
          <p:nvPr/>
        </p:nvSpPr>
        <p:spPr>
          <a:xfrm>
            <a:off x="233183" y="1406226"/>
            <a:ext cx="6463622" cy="154064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633039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kumimoji="1" sz="1662" b="0" kern="1200">
                <a:solidFill>
                  <a:schemeClr val="tx1"/>
                </a:solidFill>
                <a:latin typeface="+mj-ea"/>
                <a:ea typeface="+mj-ea"/>
                <a:cs typeface="メイリオ" pitchFamily="50" charset="-128"/>
              </a:defRPr>
            </a:lvl1pPr>
          </a:lstStyle>
          <a:p>
            <a:pPr marL="285750" indent="-285750"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ja-JP" altLang="en-US" sz="1400" b="1" dirty="0">
                <a:solidFill>
                  <a:schemeClr val="bg1"/>
                </a:solidFill>
              </a:rPr>
              <a:t>国と農業者で積立てを行い、燃料価格高騰時に補填金をお支払いします</a:t>
            </a:r>
            <a:endParaRPr lang="en-US" altLang="ja-JP" sz="1400" b="1" dirty="0">
              <a:solidFill>
                <a:schemeClr val="bg1"/>
              </a:solidFill>
            </a:endParaRPr>
          </a:p>
          <a:p>
            <a:pPr>
              <a:spcAft>
                <a:spcPts val="300"/>
              </a:spcAft>
            </a:pPr>
            <a:r>
              <a:rPr lang="ja-JP" altLang="en-US" sz="1400" b="1" dirty="0">
                <a:solidFill>
                  <a:schemeClr val="bg1"/>
                </a:solidFill>
              </a:rPr>
              <a:t>　（自身の積立金の２倍を限度に補填）</a:t>
            </a:r>
            <a:endParaRPr lang="en-US" altLang="ja-JP" sz="1400" b="1" dirty="0">
              <a:solidFill>
                <a:schemeClr val="bg1"/>
              </a:solidFill>
            </a:endParaRPr>
          </a:p>
          <a:p>
            <a:pPr marL="285750" indent="-285750"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ja-JP" altLang="en-US" sz="1400" b="1" dirty="0">
                <a:solidFill>
                  <a:schemeClr val="bg1"/>
                </a:solidFill>
              </a:rPr>
              <a:t>補填に使用されなかった皆様の積立金は、事業終了後に還付されます</a:t>
            </a:r>
            <a:r>
              <a:rPr lang="en-US" altLang="ja-JP" sz="1400" b="1" dirty="0">
                <a:solidFill>
                  <a:schemeClr val="bg1"/>
                </a:solidFill>
              </a:rPr>
              <a:t/>
            </a:r>
            <a:br>
              <a:rPr lang="en-US" altLang="ja-JP" sz="1400" b="1" dirty="0">
                <a:solidFill>
                  <a:schemeClr val="bg1"/>
                </a:solidFill>
              </a:rPr>
            </a:br>
            <a:r>
              <a:rPr lang="ja-JP" altLang="en-US" sz="1400" b="1" dirty="0">
                <a:solidFill>
                  <a:schemeClr val="bg1"/>
                </a:solidFill>
              </a:rPr>
              <a:t>（掛け捨てではありません）</a:t>
            </a:r>
            <a:endParaRPr lang="en-US" altLang="ja-JP" sz="1400" b="1" dirty="0">
              <a:solidFill>
                <a:schemeClr val="bg1"/>
              </a:solidFill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xmlns="" id="{FC4EE350-3594-47D7-81B3-5C818661EFD1}"/>
              </a:ext>
            </a:extLst>
          </p:cNvPr>
          <p:cNvSpPr txBox="1"/>
          <p:nvPr/>
        </p:nvSpPr>
        <p:spPr>
          <a:xfrm>
            <a:off x="3558408" y="3988885"/>
            <a:ext cx="306747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/>
              <a:t>施設園芸（野菜、果樹、花き</a:t>
            </a:r>
            <a:r>
              <a:rPr kumimoji="1" lang="ja-JP" altLang="en-US" sz="1100" dirty="0"/>
              <a:t>の栽培）の用に供する</a:t>
            </a:r>
            <a:r>
              <a:rPr kumimoji="1" lang="en-US" altLang="ja-JP" sz="1400" b="1" dirty="0"/>
              <a:t>A</a:t>
            </a:r>
            <a:r>
              <a:rPr kumimoji="1" lang="ja-JP" altLang="en-US" sz="1400" b="1" dirty="0"/>
              <a:t>重油</a:t>
            </a:r>
            <a:r>
              <a:rPr kumimoji="1" lang="ja-JP" altLang="en-US" sz="1100" dirty="0"/>
              <a:t>、</a:t>
            </a:r>
            <a:r>
              <a:rPr kumimoji="1" lang="ja-JP" altLang="en-US" sz="1400" b="1" dirty="0"/>
              <a:t>灯油、ＬＰガス</a:t>
            </a:r>
            <a:r>
              <a:rPr kumimoji="1" lang="ja-JP" altLang="en-US" sz="1400" dirty="0"/>
              <a:t>、</a:t>
            </a:r>
            <a:r>
              <a:rPr kumimoji="1" lang="ja-JP" altLang="en-US" sz="1400" b="1" dirty="0"/>
              <a:t>ＬＮＧ</a:t>
            </a:r>
            <a:endParaRPr kumimoji="1" lang="ja-JP" altLang="en-US" sz="1100" dirty="0"/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xmlns="" id="{56EE5390-0037-4F11-AD57-42FCB8F0426E}"/>
              </a:ext>
            </a:extLst>
          </p:cNvPr>
          <p:cNvSpPr txBox="1"/>
          <p:nvPr/>
        </p:nvSpPr>
        <p:spPr>
          <a:xfrm>
            <a:off x="16018" y="4262712"/>
            <a:ext cx="3578895" cy="1523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6000" indent="-216000">
              <a:spcAft>
                <a:spcPts val="600"/>
              </a:spcAft>
            </a:pPr>
            <a:r>
              <a:rPr kumimoji="1" lang="ja-JP" altLang="en-US" sz="1400" dirty="0"/>
              <a:t>□ </a:t>
            </a:r>
            <a:r>
              <a:rPr kumimoji="1" lang="ja-JP" altLang="en-US" sz="1100" dirty="0"/>
              <a:t>施設園芸農家</a:t>
            </a:r>
            <a:r>
              <a:rPr kumimoji="1" lang="ja-JP" altLang="en-US" sz="1400" b="1" dirty="0"/>
              <a:t>３戸以上</a:t>
            </a:r>
            <a:r>
              <a:rPr kumimoji="1" lang="en-US" altLang="ja-JP" sz="1200" b="1" baseline="-25000" dirty="0"/>
              <a:t>※</a:t>
            </a:r>
            <a:r>
              <a:rPr kumimoji="1" lang="ja-JP" altLang="en-US" sz="1100" dirty="0"/>
              <a:t>又は農業従事者</a:t>
            </a:r>
            <a:r>
              <a:rPr kumimoji="1" lang="ja-JP" altLang="en-US" sz="1400" b="1" dirty="0"/>
              <a:t>５名以上</a:t>
            </a:r>
            <a:r>
              <a:rPr kumimoji="1" lang="ja-JP" altLang="en-US" sz="1100" dirty="0"/>
              <a:t>で構成する農業者団体等</a:t>
            </a:r>
            <a:endParaRPr kumimoji="1" lang="en-US" altLang="ja-JP" sz="1100" dirty="0"/>
          </a:p>
          <a:p>
            <a:pPr marL="216000" indent="-216000">
              <a:spcAft>
                <a:spcPts val="600"/>
              </a:spcAft>
            </a:pPr>
            <a:r>
              <a:rPr lang="ja-JP" altLang="en-US" sz="1100" dirty="0"/>
              <a:t>　</a:t>
            </a:r>
            <a:r>
              <a:rPr lang="en-US" altLang="ja-JP" sz="1100" dirty="0"/>
              <a:t>※</a:t>
            </a:r>
            <a:r>
              <a:rPr lang="ja-JP" altLang="en-US" sz="1100" dirty="0"/>
              <a:t>同一県内の３戸以上の農家</a:t>
            </a:r>
            <a:endParaRPr kumimoji="1" lang="en-US" altLang="ja-JP" sz="1100" dirty="0"/>
          </a:p>
          <a:p>
            <a:pPr marL="216000" indent="-216000">
              <a:spcAft>
                <a:spcPts val="600"/>
              </a:spcAft>
            </a:pPr>
            <a:r>
              <a:rPr lang="ja-JP" altLang="en-US" sz="1400" dirty="0"/>
              <a:t>□</a:t>
            </a:r>
            <a:r>
              <a:rPr lang="ja-JP" altLang="en-US" sz="1400" b="1" dirty="0"/>
              <a:t> ３年間</a:t>
            </a:r>
            <a:r>
              <a:rPr lang="ja-JP" altLang="en-US" sz="1100" dirty="0"/>
              <a:t>で燃料使用量を</a:t>
            </a:r>
            <a:r>
              <a:rPr lang="en-US" altLang="ja-JP" sz="1400" b="1" dirty="0"/>
              <a:t>15</a:t>
            </a:r>
            <a:r>
              <a:rPr lang="ja-JP" altLang="en-US" sz="1400" b="1" dirty="0"/>
              <a:t>％以上削減</a:t>
            </a:r>
            <a:r>
              <a:rPr lang="ja-JP" altLang="en-US" sz="1100" dirty="0"/>
              <a:t>する計画（省エネルギー等推進計画）の作成</a:t>
            </a:r>
            <a:endParaRPr lang="en-US" altLang="ja-JP" sz="1100" dirty="0"/>
          </a:p>
          <a:p>
            <a:pPr marL="216000" indent="-216000">
              <a:spcAft>
                <a:spcPts val="600"/>
              </a:spcAft>
            </a:pPr>
            <a:r>
              <a:rPr kumimoji="1" lang="ja-JP" altLang="en-US" sz="1400" dirty="0"/>
              <a:t>□ </a:t>
            </a:r>
            <a:r>
              <a:rPr kumimoji="1" lang="ja-JP" altLang="en-US" sz="1100" dirty="0"/>
              <a:t>目標の立て方は、裏面をご覧ください。</a:t>
            </a: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xmlns="" id="{59CE655D-3683-407B-BA9E-139EAA8827DF}"/>
              </a:ext>
            </a:extLst>
          </p:cNvPr>
          <p:cNvSpPr txBox="1"/>
          <p:nvPr/>
        </p:nvSpPr>
        <p:spPr>
          <a:xfrm>
            <a:off x="3564608" y="3328460"/>
            <a:ext cx="25598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b="1" dirty="0"/>
              <a:t>10</a:t>
            </a:r>
            <a:r>
              <a:rPr kumimoji="1" lang="ja-JP" altLang="en-US" sz="1400" b="1" dirty="0"/>
              <a:t>月</a:t>
            </a:r>
            <a:r>
              <a:rPr kumimoji="1" lang="ja-JP" altLang="en-US" sz="1100" dirty="0"/>
              <a:t>から</a:t>
            </a:r>
            <a:r>
              <a:rPr kumimoji="1" lang="ja-JP" altLang="en-US" sz="1400" b="1" dirty="0"/>
              <a:t>翌６月</a:t>
            </a:r>
            <a:r>
              <a:rPr kumimoji="1" lang="ja-JP" altLang="en-US" sz="1100" dirty="0"/>
              <a:t>までの間から選択</a:t>
            </a:r>
            <a:endParaRPr kumimoji="1" lang="ja-JP" altLang="en-US" sz="1100" b="1" dirty="0"/>
          </a:p>
        </p:txBody>
      </p:sp>
      <p:sp>
        <p:nvSpPr>
          <p:cNvPr id="29" name="四角形: 角を丸くする 28">
            <a:extLst>
              <a:ext uri="{FF2B5EF4-FFF2-40B4-BE49-F238E27FC236}">
                <a16:creationId xmlns:a16="http://schemas.microsoft.com/office/drawing/2014/main" xmlns="" id="{CCC03A36-A334-4209-9514-065C0FBFBC31}"/>
              </a:ext>
            </a:extLst>
          </p:cNvPr>
          <p:cNvSpPr/>
          <p:nvPr/>
        </p:nvSpPr>
        <p:spPr bwMode="auto">
          <a:xfrm>
            <a:off x="76179" y="5766034"/>
            <a:ext cx="1152000" cy="288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6350">
            <a:noFill/>
          </a:ln>
          <a:effectLst/>
        </p:spPr>
        <p:txBody>
          <a:bodyPr rot="0" spcFirstLastPara="0" vertOverflow="overflow" horzOverflow="overflow" vert="horz" wrap="square" lIns="180000" tIns="36000" rIns="180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dist"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</a:pPr>
            <a:r>
              <a:rPr lang="ja-JP" altLang="en-US" sz="1200" b="1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補填積立金</a:t>
            </a:r>
            <a:endParaRPr kumimoji="1" lang="ja-JP" altLang="en-US" sz="1200" b="1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xmlns="" id="{17C8DBCC-4051-4181-9986-F11CE631032C}"/>
              </a:ext>
            </a:extLst>
          </p:cNvPr>
          <p:cNvSpPr txBox="1"/>
          <p:nvPr/>
        </p:nvSpPr>
        <p:spPr>
          <a:xfrm>
            <a:off x="233183" y="8084064"/>
            <a:ext cx="6373622" cy="1001607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tIns="72000" bIns="36000" rtlCol="0">
            <a:spAutoFit/>
          </a:bodyPr>
          <a:lstStyle/>
          <a:p>
            <a:pPr algn="ctr"/>
            <a:r>
              <a:rPr kumimoji="1" lang="ja-JP" altLang="en-US" sz="1600" b="1" dirty="0"/>
              <a:t>補填金＝</a:t>
            </a:r>
            <a:r>
              <a:rPr kumimoji="1" lang="ja-JP" altLang="en-US" sz="1600" b="1" u="sng" dirty="0"/>
              <a:t>補填単価</a:t>
            </a:r>
            <a:r>
              <a:rPr kumimoji="1" lang="en-US" altLang="ja-JP" sz="1600" b="1" u="sng" baseline="30000" dirty="0"/>
              <a:t>※</a:t>
            </a:r>
            <a:r>
              <a:rPr kumimoji="1" lang="ja-JP" altLang="en-US" sz="1600" b="1" u="sng" baseline="30000" dirty="0"/>
              <a:t>１</a:t>
            </a:r>
            <a:r>
              <a:rPr kumimoji="1" lang="en-US" altLang="ja-JP" sz="1600" b="1" dirty="0"/>
              <a:t>×</a:t>
            </a:r>
            <a:r>
              <a:rPr kumimoji="1" lang="ja-JP" altLang="en-US" sz="1600" b="1" dirty="0"/>
              <a:t>当月燃料購入数量</a:t>
            </a:r>
            <a:r>
              <a:rPr kumimoji="1" lang="en-US" altLang="ja-JP" sz="1600" b="1" dirty="0"/>
              <a:t>×</a:t>
            </a:r>
            <a:r>
              <a:rPr lang="en-US" altLang="ja-JP" sz="1600" b="1" dirty="0"/>
              <a:t>70</a:t>
            </a:r>
            <a:r>
              <a:rPr lang="ja-JP" altLang="en-US" sz="1600" b="1" dirty="0"/>
              <a:t>％</a:t>
            </a:r>
            <a:r>
              <a:rPr lang="en-US" altLang="ja-JP" sz="1600" b="1" baseline="30000" dirty="0"/>
              <a:t>※</a:t>
            </a:r>
            <a:r>
              <a:rPr lang="ja-JP" altLang="en-US" sz="1600" b="1" baseline="30000" dirty="0"/>
              <a:t>２</a:t>
            </a:r>
            <a:endParaRPr kumimoji="1" lang="en-US" altLang="ja-JP" sz="1600" b="1" baseline="30000" dirty="0"/>
          </a:p>
          <a:p>
            <a:pPr algn="ctr"/>
            <a:r>
              <a:rPr lang="ja-JP" altLang="en-US" sz="1400" dirty="0"/>
              <a:t>補填単価は、積立コースにかかわらず、同額です</a:t>
            </a:r>
            <a:endParaRPr lang="en-US" altLang="ja-JP" sz="1400" dirty="0"/>
          </a:p>
          <a:p>
            <a:r>
              <a:rPr lang="ja-JP" altLang="en-US" sz="1400" dirty="0" smtClean="0"/>
              <a:t>　　　　　　</a:t>
            </a:r>
            <a:r>
              <a:rPr lang="en-US" altLang="ja-JP" sz="1400" dirty="0" smtClean="0"/>
              <a:t>※</a:t>
            </a:r>
            <a:r>
              <a:rPr lang="ja-JP" altLang="en-US" sz="1400" dirty="0"/>
              <a:t>１　補填単価＝各月の</a:t>
            </a:r>
            <a:r>
              <a:rPr lang="ja-JP" altLang="en-US" sz="1400" dirty="0" smtClean="0"/>
              <a:t>指標価格</a:t>
            </a:r>
            <a:r>
              <a:rPr lang="ja-JP" altLang="en-US" sz="1400" dirty="0" err="1" smtClean="0"/>
              <a:t>ー</a:t>
            </a:r>
            <a:r>
              <a:rPr lang="ja-JP" altLang="en-US" sz="1400" dirty="0" smtClean="0"/>
              <a:t>発動基準価格</a:t>
            </a:r>
            <a:endParaRPr lang="en-US" altLang="ja-JP" sz="1400" dirty="0"/>
          </a:p>
          <a:p>
            <a:r>
              <a:rPr kumimoji="1" lang="ja-JP" altLang="en-US" sz="1400" dirty="0" smtClean="0"/>
              <a:t>　　　　　　</a:t>
            </a:r>
            <a:r>
              <a:rPr kumimoji="1" lang="en-US" altLang="ja-JP" sz="1400" dirty="0" smtClean="0"/>
              <a:t>※</a:t>
            </a:r>
            <a:r>
              <a:rPr kumimoji="1" lang="ja-JP" altLang="en-US" sz="1400" dirty="0" smtClean="0"/>
              <a:t>２　価格急騰時等には、</a:t>
            </a:r>
            <a:r>
              <a:rPr kumimoji="1" lang="en-US" altLang="ja-JP" sz="1400" dirty="0" smtClean="0"/>
              <a:t>100</a:t>
            </a:r>
            <a:r>
              <a:rPr kumimoji="1" lang="ja-JP" altLang="en-US" sz="1400" dirty="0" smtClean="0"/>
              <a:t>％に引き上げられます。</a:t>
            </a:r>
            <a:endParaRPr kumimoji="1" lang="ja-JP" altLang="en-US" sz="1400" dirty="0"/>
          </a:p>
        </p:txBody>
      </p:sp>
      <p:graphicFrame>
        <p:nvGraphicFramePr>
          <p:cNvPr id="9" name="表 1023">
            <a:extLst>
              <a:ext uri="{FF2B5EF4-FFF2-40B4-BE49-F238E27FC236}">
                <a16:creationId xmlns:a16="http://schemas.microsoft.com/office/drawing/2014/main" xmlns="" id="{64B84734-F91F-EBB9-484F-EE1A4E05C9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2241259"/>
              </p:ext>
            </p:extLst>
          </p:nvPr>
        </p:nvGraphicFramePr>
        <p:xfrm>
          <a:off x="3429000" y="5636047"/>
          <a:ext cx="3223096" cy="2335680"/>
        </p:xfrm>
        <a:graphic>
          <a:graphicData uri="http://schemas.openxmlformats.org/drawingml/2006/table">
            <a:tbl>
              <a:tblPr bandRow="1"/>
              <a:tblGrid>
                <a:gridCol w="767936">
                  <a:extLst>
                    <a:ext uri="{9D8B030D-6E8A-4147-A177-3AD203B41FA5}">
                      <a16:colId xmlns:a16="http://schemas.microsoft.com/office/drawing/2014/main" xmlns="" val="1332813299"/>
                    </a:ext>
                  </a:extLst>
                </a:gridCol>
                <a:gridCol w="613790">
                  <a:extLst>
                    <a:ext uri="{9D8B030D-6E8A-4147-A177-3AD203B41FA5}">
                      <a16:colId xmlns:a16="http://schemas.microsoft.com/office/drawing/2014/main" xmlns="" val="1846828919"/>
                    </a:ext>
                  </a:extLst>
                </a:gridCol>
                <a:gridCol w="613790">
                  <a:extLst>
                    <a:ext uri="{9D8B030D-6E8A-4147-A177-3AD203B41FA5}">
                      <a16:colId xmlns:a16="http://schemas.microsoft.com/office/drawing/2014/main" xmlns="" val="1702497806"/>
                    </a:ext>
                  </a:extLst>
                </a:gridCol>
                <a:gridCol w="613790">
                  <a:extLst>
                    <a:ext uri="{9D8B030D-6E8A-4147-A177-3AD203B41FA5}">
                      <a16:colId xmlns:a16="http://schemas.microsoft.com/office/drawing/2014/main" xmlns="" val="3903209260"/>
                    </a:ext>
                  </a:extLst>
                </a:gridCol>
                <a:gridCol w="613790">
                  <a:extLst>
                    <a:ext uri="{9D8B030D-6E8A-4147-A177-3AD203B41FA5}">
                      <a16:colId xmlns:a16="http://schemas.microsoft.com/office/drawing/2014/main" xmlns="" val="273034635"/>
                    </a:ext>
                  </a:extLst>
                </a:gridCol>
              </a:tblGrid>
              <a:tr h="213571">
                <a:tc rowSpan="2">
                  <a:txBody>
                    <a:bodyPr/>
                    <a:lstStyle>
                      <a:lvl1pPr marL="0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1pPr>
                      <a:lvl2pPr marL="316520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2pPr>
                      <a:lvl3pPr marL="633039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3pPr>
                      <a:lvl4pPr marL="949559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4pPr>
                      <a:lvl5pPr marL="1266078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5pPr>
                      <a:lvl6pPr marL="1582598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6pPr>
                      <a:lvl7pPr marL="1899117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7pPr>
                      <a:lvl8pPr marL="2215637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8pPr>
                      <a:lvl9pPr marL="2532156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9pPr>
                    </a:lstStyle>
                    <a:p>
                      <a:pPr algn="ctr"/>
                      <a:r>
                        <a:rPr kumimoji="1" lang="ja-JP" altLang="en-US" sz="1200" dirty="0"/>
                        <a:t>積立コース</a:t>
                      </a:r>
                    </a:p>
                  </a:txBody>
                  <a:tcPr marT="36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3737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737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4">
                  <a:txBody>
                    <a:bodyPr/>
                    <a:lstStyle>
                      <a:lvl1pPr marL="0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1pPr>
                      <a:lvl2pPr marL="316520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2pPr>
                      <a:lvl3pPr marL="633039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3pPr>
                      <a:lvl4pPr marL="949559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4pPr>
                      <a:lvl5pPr marL="1266078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5pPr>
                      <a:lvl6pPr marL="1582598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6pPr>
                      <a:lvl7pPr marL="1899117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7pPr>
                      <a:lvl8pPr marL="2215637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8pPr>
                      <a:lvl9pPr marL="2532156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9pPr>
                    </a:lstStyle>
                    <a:p>
                      <a:pPr algn="ctr"/>
                      <a:r>
                        <a:rPr kumimoji="1" lang="ja-JP" altLang="en-US" sz="1200" dirty="0"/>
                        <a:t>積立単価</a:t>
                      </a:r>
                    </a:p>
                  </a:txBody>
                  <a:tcPr marT="36000" marB="1800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737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7373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1200" dirty="0"/>
                    </a:p>
                  </a:txBody>
                  <a:tcPr marT="72000" marB="36000" anchor="ctr"/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1200" dirty="0"/>
                    </a:p>
                  </a:txBody>
                  <a:tcPr marT="36000" marB="1800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1200" dirty="0"/>
                    </a:p>
                  </a:txBody>
                  <a:tcPr marT="36000" marB="1800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943500539"/>
                  </a:ext>
                </a:extLst>
              </a:tr>
              <a:tr h="378455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1pPr>
                      <a:lvl2pPr marL="316520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2pPr>
                      <a:lvl3pPr marL="633039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3pPr>
                      <a:lvl4pPr marL="949559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4pPr>
                      <a:lvl5pPr marL="1266078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5pPr>
                      <a:lvl6pPr marL="1582598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6pPr>
                      <a:lvl7pPr marL="1899117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7pPr>
                      <a:lvl8pPr marL="2215637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8pPr>
                      <a:lvl9pPr marL="2532156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1200" dirty="0"/>
                        <a:t>A</a:t>
                      </a:r>
                      <a:r>
                        <a:rPr kumimoji="1" lang="ja-JP" altLang="en-US" sz="1200" dirty="0"/>
                        <a:t>重油</a:t>
                      </a:r>
                    </a:p>
                  </a:txBody>
                  <a:tcPr marT="36000" marB="180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37373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737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1pPr>
                      <a:lvl2pPr marL="316520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2pPr>
                      <a:lvl3pPr marL="633039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3pPr>
                      <a:lvl4pPr marL="949559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4pPr>
                      <a:lvl5pPr marL="1266078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5pPr>
                      <a:lvl6pPr marL="1582598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6pPr>
                      <a:lvl7pPr marL="1899117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7pPr>
                      <a:lvl8pPr marL="2215637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8pPr>
                      <a:lvl9pPr marL="2532156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9pPr>
                    </a:lstStyle>
                    <a:p>
                      <a:pPr algn="ctr"/>
                      <a:r>
                        <a:rPr kumimoji="1" lang="ja-JP" altLang="en-US" sz="1200" dirty="0"/>
                        <a:t>灯油</a:t>
                      </a:r>
                    </a:p>
                  </a:txBody>
                  <a:tcPr marT="36000" marB="180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37373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737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1pPr>
                      <a:lvl2pPr marL="316520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2pPr>
                      <a:lvl3pPr marL="633039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3pPr>
                      <a:lvl4pPr marL="949559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4pPr>
                      <a:lvl5pPr marL="1266078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5pPr>
                      <a:lvl6pPr marL="1582598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6pPr>
                      <a:lvl7pPr marL="1899117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7pPr>
                      <a:lvl8pPr marL="2215637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8pPr>
                      <a:lvl9pPr marL="2532156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9pPr>
                    </a:lstStyle>
                    <a:p>
                      <a:pPr algn="ctr"/>
                      <a:r>
                        <a:rPr kumimoji="1" lang="ja-JP" altLang="en-US" sz="1200" dirty="0"/>
                        <a:t>ＬＰガス</a:t>
                      </a:r>
                    </a:p>
                  </a:txBody>
                  <a:tcPr marT="36000" marB="180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37373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737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1pPr>
                      <a:lvl2pPr marL="316520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2pPr>
                      <a:lvl3pPr marL="633039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3pPr>
                      <a:lvl4pPr marL="949559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4pPr>
                      <a:lvl5pPr marL="1266078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5pPr>
                      <a:lvl6pPr marL="1582598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6pPr>
                      <a:lvl7pPr marL="1899117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7pPr>
                      <a:lvl8pPr marL="2215637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8pPr>
                      <a:lvl9pPr marL="2532156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1200" dirty="0"/>
                        <a:t>LNG</a:t>
                      </a:r>
                      <a:endParaRPr kumimoji="1" lang="ja-JP" altLang="en-US" sz="1200" dirty="0"/>
                    </a:p>
                  </a:txBody>
                  <a:tcPr marT="36000" marB="1800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7373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737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777620591"/>
                  </a:ext>
                </a:extLst>
              </a:tr>
              <a:tr h="405990">
                <a:tc>
                  <a:txBody>
                    <a:bodyPr/>
                    <a:lstStyle>
                      <a:lvl1pPr marL="0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1pPr>
                      <a:lvl2pPr marL="316520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2pPr>
                      <a:lvl3pPr marL="633039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3pPr>
                      <a:lvl4pPr marL="949559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4pPr>
                      <a:lvl5pPr marL="1266078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5pPr>
                      <a:lvl6pPr marL="1582598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6pPr>
                      <a:lvl7pPr marL="1899117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7pPr>
                      <a:lvl8pPr marL="2215637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8pPr>
                      <a:lvl9pPr marL="2532156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1200" dirty="0"/>
                        <a:t>115</a:t>
                      </a:r>
                      <a:r>
                        <a:rPr kumimoji="1" lang="ja-JP" altLang="en-US" sz="1200" dirty="0"/>
                        <a:t>％コース</a:t>
                      </a:r>
                    </a:p>
                  </a:txBody>
                  <a:tcPr marT="36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3737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7373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1pPr>
                      <a:lvl2pPr marL="316520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2pPr>
                      <a:lvl3pPr marL="633039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3pPr>
                      <a:lvl4pPr marL="949559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4pPr>
                      <a:lvl5pPr marL="1266078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5pPr>
                      <a:lvl6pPr marL="1582598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6pPr>
                      <a:lvl7pPr marL="1899117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7pPr>
                      <a:lvl8pPr marL="2215637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8pPr>
                      <a:lvl9pPr marL="2532156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9pPr>
                    </a:lstStyle>
                    <a:p>
                      <a:pPr algn="r"/>
                      <a:r>
                        <a:rPr kumimoji="1" lang="en-US" altLang="ja-JP" sz="1200" dirty="0"/>
                        <a:t>12.2</a:t>
                      </a:r>
                      <a:r>
                        <a:rPr kumimoji="1" lang="ja-JP" altLang="en-US" sz="1200" dirty="0"/>
                        <a:t>円</a:t>
                      </a:r>
                      <a:r>
                        <a:rPr kumimoji="1" lang="en-US" altLang="ja-JP" sz="1200" dirty="0"/>
                        <a:t>/L</a:t>
                      </a:r>
                      <a:endParaRPr kumimoji="1" lang="ja-JP" altLang="en-US" sz="1200" dirty="0"/>
                    </a:p>
                  </a:txBody>
                  <a:tcPr marT="36000" marB="1800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3737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7373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1pPr>
                      <a:lvl2pPr marL="316520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2pPr>
                      <a:lvl3pPr marL="633039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3pPr>
                      <a:lvl4pPr marL="949559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4pPr>
                      <a:lvl5pPr marL="1266078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5pPr>
                      <a:lvl6pPr marL="1582598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6pPr>
                      <a:lvl7pPr marL="1899117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7pPr>
                      <a:lvl8pPr marL="2215637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8pPr>
                      <a:lvl9pPr marL="2532156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9pPr>
                    </a:lstStyle>
                    <a:p>
                      <a:pPr algn="r"/>
                      <a:r>
                        <a:rPr kumimoji="1" lang="en-US" altLang="ja-JP" sz="1200" dirty="0"/>
                        <a:t>13.0</a:t>
                      </a:r>
                      <a:r>
                        <a:rPr kumimoji="1" lang="ja-JP" altLang="en-US" sz="1200" dirty="0"/>
                        <a:t>円</a:t>
                      </a:r>
                      <a:r>
                        <a:rPr kumimoji="1" lang="en-US" altLang="ja-JP" sz="1200" dirty="0"/>
                        <a:t>/L</a:t>
                      </a:r>
                      <a:endParaRPr kumimoji="1" lang="ja-JP" altLang="en-US" sz="1200" dirty="0"/>
                    </a:p>
                  </a:txBody>
                  <a:tcPr marT="36000" marB="1800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3737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7373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1pPr>
                      <a:lvl2pPr marL="316520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2pPr>
                      <a:lvl3pPr marL="633039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3pPr>
                      <a:lvl4pPr marL="949559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4pPr>
                      <a:lvl5pPr marL="1266078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5pPr>
                      <a:lvl6pPr marL="1582598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6pPr>
                      <a:lvl7pPr marL="1899117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7pPr>
                      <a:lvl8pPr marL="2215637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8pPr>
                      <a:lvl9pPr marL="2532156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9pPr>
                    </a:lstStyle>
                    <a:p>
                      <a:pPr algn="r"/>
                      <a:r>
                        <a:rPr kumimoji="1" lang="en-US" altLang="ja-JP" sz="1200" dirty="0"/>
                        <a:t>16.0</a:t>
                      </a:r>
                      <a:r>
                        <a:rPr kumimoji="1" lang="ja-JP" altLang="en-US" sz="1200" dirty="0"/>
                        <a:t>円</a:t>
                      </a:r>
                      <a:r>
                        <a:rPr kumimoji="1" lang="en-US" altLang="ja-JP" sz="1200" dirty="0"/>
                        <a:t>/kg</a:t>
                      </a:r>
                      <a:endParaRPr kumimoji="1" lang="ja-JP" altLang="en-US" sz="1200" dirty="0"/>
                    </a:p>
                  </a:txBody>
                  <a:tcPr marT="36000" marB="1800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3737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7373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1pPr>
                      <a:lvl2pPr marL="316520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2pPr>
                      <a:lvl3pPr marL="633039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3pPr>
                      <a:lvl4pPr marL="949559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4pPr>
                      <a:lvl5pPr marL="1266078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5pPr>
                      <a:lvl6pPr marL="1582598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6pPr>
                      <a:lvl7pPr marL="1899117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7pPr>
                      <a:lvl8pPr marL="2215637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8pPr>
                      <a:lvl9pPr marL="2532156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9pPr>
                    </a:lstStyle>
                    <a:p>
                      <a:pPr algn="r"/>
                      <a:r>
                        <a:rPr kumimoji="1" lang="en-US" altLang="ja-JP" sz="1200" dirty="0"/>
                        <a:t>8.6</a:t>
                      </a:r>
                      <a:br>
                        <a:rPr kumimoji="1" lang="en-US" altLang="ja-JP" sz="1200" dirty="0"/>
                      </a:br>
                      <a:r>
                        <a:rPr kumimoji="1" lang="ja-JP" altLang="en-US" sz="1200" dirty="0"/>
                        <a:t>円</a:t>
                      </a:r>
                      <a:r>
                        <a:rPr kumimoji="1" lang="en-US" altLang="ja-JP" sz="1200" dirty="0"/>
                        <a:t>/</a:t>
                      </a:r>
                      <a:r>
                        <a:rPr kumimoji="1" lang="ja-JP" altLang="en-US" sz="1200" dirty="0"/>
                        <a:t>㎥</a:t>
                      </a:r>
                    </a:p>
                  </a:txBody>
                  <a:tcPr marT="36000" marB="1800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737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7373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108520653"/>
                  </a:ext>
                </a:extLst>
              </a:tr>
              <a:tr h="405990">
                <a:tc>
                  <a:txBody>
                    <a:bodyPr/>
                    <a:lstStyle>
                      <a:lvl1pPr marL="0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1pPr>
                      <a:lvl2pPr marL="316520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2pPr>
                      <a:lvl3pPr marL="633039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3pPr>
                      <a:lvl4pPr marL="949559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4pPr>
                      <a:lvl5pPr marL="1266078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5pPr>
                      <a:lvl6pPr marL="1582598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6pPr>
                      <a:lvl7pPr marL="1899117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7pPr>
                      <a:lvl8pPr marL="2215637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8pPr>
                      <a:lvl9pPr marL="2532156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1200" dirty="0"/>
                        <a:t>130</a:t>
                      </a:r>
                      <a:r>
                        <a:rPr kumimoji="1" lang="ja-JP" altLang="en-US" sz="1200" dirty="0"/>
                        <a:t>％コース</a:t>
                      </a:r>
                    </a:p>
                  </a:txBody>
                  <a:tcPr marT="36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37373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7373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1pPr>
                      <a:lvl2pPr marL="316520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2pPr>
                      <a:lvl3pPr marL="633039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3pPr>
                      <a:lvl4pPr marL="949559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4pPr>
                      <a:lvl5pPr marL="1266078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5pPr>
                      <a:lvl6pPr marL="1582598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6pPr>
                      <a:lvl7pPr marL="1899117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7pPr>
                      <a:lvl8pPr marL="2215637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8pPr>
                      <a:lvl9pPr marL="2532156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9pPr>
                    </a:lstStyle>
                    <a:p>
                      <a:pPr algn="r"/>
                      <a:r>
                        <a:rPr kumimoji="1" lang="en-US" altLang="ja-JP" sz="1200" dirty="0"/>
                        <a:t>24.5</a:t>
                      </a:r>
                      <a:r>
                        <a:rPr kumimoji="1" lang="ja-JP" altLang="en-US" sz="1200" dirty="0"/>
                        <a:t>円</a:t>
                      </a:r>
                      <a:r>
                        <a:rPr kumimoji="1" lang="en-US" altLang="ja-JP" sz="1200" dirty="0"/>
                        <a:t>/L</a:t>
                      </a:r>
                      <a:endParaRPr kumimoji="1" lang="ja-JP" altLang="en-US" sz="1200" dirty="0"/>
                    </a:p>
                  </a:txBody>
                  <a:tcPr marT="36000" marB="180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37373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7373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1pPr>
                      <a:lvl2pPr marL="316520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2pPr>
                      <a:lvl3pPr marL="633039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3pPr>
                      <a:lvl4pPr marL="949559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4pPr>
                      <a:lvl5pPr marL="1266078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5pPr>
                      <a:lvl6pPr marL="1582598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6pPr>
                      <a:lvl7pPr marL="1899117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7pPr>
                      <a:lvl8pPr marL="2215637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8pPr>
                      <a:lvl9pPr marL="2532156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9pPr>
                    </a:lstStyle>
                    <a:p>
                      <a:pPr marL="0" marR="0" lvl="0" indent="0" algn="r" defTabSz="63303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dirty="0"/>
                        <a:t>25.9</a:t>
                      </a:r>
                      <a:r>
                        <a:rPr kumimoji="1" lang="ja-JP" altLang="en-US" sz="1200" dirty="0"/>
                        <a:t>円</a:t>
                      </a:r>
                      <a:r>
                        <a:rPr kumimoji="1" lang="en-US" altLang="ja-JP" sz="1200" dirty="0"/>
                        <a:t>/L</a:t>
                      </a:r>
                      <a:endParaRPr kumimoji="1" lang="ja-JP" altLang="en-US" sz="1200" dirty="0"/>
                    </a:p>
                  </a:txBody>
                  <a:tcPr marT="36000" marB="180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37373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7373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1pPr>
                      <a:lvl2pPr marL="316520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2pPr>
                      <a:lvl3pPr marL="633039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3pPr>
                      <a:lvl4pPr marL="949559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4pPr>
                      <a:lvl5pPr marL="1266078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5pPr>
                      <a:lvl6pPr marL="1582598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6pPr>
                      <a:lvl7pPr marL="1899117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7pPr>
                      <a:lvl8pPr marL="2215637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8pPr>
                      <a:lvl9pPr marL="2532156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9pPr>
                    </a:lstStyle>
                    <a:p>
                      <a:pPr marL="0" marR="0" lvl="0" indent="0" algn="r" defTabSz="63303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dirty="0"/>
                        <a:t>32.1</a:t>
                      </a:r>
                      <a:r>
                        <a:rPr kumimoji="1" lang="ja-JP" altLang="en-US" sz="1200" dirty="0"/>
                        <a:t>円</a:t>
                      </a:r>
                      <a:r>
                        <a:rPr kumimoji="1" lang="en-US" altLang="ja-JP" sz="1200" dirty="0"/>
                        <a:t>/kg</a:t>
                      </a:r>
                      <a:endParaRPr kumimoji="1" lang="ja-JP" altLang="en-US" sz="1200" dirty="0"/>
                    </a:p>
                  </a:txBody>
                  <a:tcPr marT="36000" marB="180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37373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7373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1pPr>
                      <a:lvl2pPr marL="316520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2pPr>
                      <a:lvl3pPr marL="633039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3pPr>
                      <a:lvl4pPr marL="949559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4pPr>
                      <a:lvl5pPr marL="1266078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5pPr>
                      <a:lvl6pPr marL="1582598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6pPr>
                      <a:lvl7pPr marL="1899117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7pPr>
                      <a:lvl8pPr marL="2215637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8pPr>
                      <a:lvl9pPr marL="2532156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9pPr>
                    </a:lstStyle>
                    <a:p>
                      <a:pPr marL="0" marR="0" lvl="0" indent="0" algn="r" defTabSz="63303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dirty="0"/>
                        <a:t>17.1</a:t>
                      </a:r>
                      <a:r>
                        <a:rPr kumimoji="1" lang="ja-JP" altLang="en-US" sz="1200" dirty="0"/>
                        <a:t>円</a:t>
                      </a:r>
                      <a:r>
                        <a:rPr kumimoji="1" lang="en-US" altLang="ja-JP" sz="1200" dirty="0"/>
                        <a:t>/</a:t>
                      </a:r>
                      <a:r>
                        <a:rPr kumimoji="1" lang="ja-JP" altLang="en-US" sz="1200" dirty="0"/>
                        <a:t>㎥</a:t>
                      </a:r>
                    </a:p>
                  </a:txBody>
                  <a:tcPr marT="36000" marB="1800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7373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7373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566557029"/>
                  </a:ext>
                </a:extLst>
              </a:tr>
              <a:tr h="405990">
                <a:tc>
                  <a:txBody>
                    <a:bodyPr/>
                    <a:lstStyle>
                      <a:lvl1pPr marL="0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1pPr>
                      <a:lvl2pPr marL="316520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2pPr>
                      <a:lvl3pPr marL="633039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3pPr>
                      <a:lvl4pPr marL="949559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4pPr>
                      <a:lvl5pPr marL="1266078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5pPr>
                      <a:lvl6pPr marL="1582598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6pPr>
                      <a:lvl7pPr marL="1899117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7pPr>
                      <a:lvl8pPr marL="2215637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8pPr>
                      <a:lvl9pPr marL="2532156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1200" dirty="0"/>
                        <a:t>150</a:t>
                      </a:r>
                      <a:r>
                        <a:rPr kumimoji="1" lang="ja-JP" altLang="en-US" sz="1200" dirty="0"/>
                        <a:t>％コース</a:t>
                      </a:r>
                    </a:p>
                  </a:txBody>
                  <a:tcPr marT="36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37373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7373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1pPr>
                      <a:lvl2pPr marL="316520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2pPr>
                      <a:lvl3pPr marL="633039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3pPr>
                      <a:lvl4pPr marL="949559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4pPr>
                      <a:lvl5pPr marL="1266078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5pPr>
                      <a:lvl6pPr marL="1582598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6pPr>
                      <a:lvl7pPr marL="1899117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7pPr>
                      <a:lvl8pPr marL="2215637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8pPr>
                      <a:lvl9pPr marL="2532156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9pPr>
                    </a:lstStyle>
                    <a:p>
                      <a:pPr algn="r"/>
                      <a:r>
                        <a:rPr kumimoji="1" lang="en-US" altLang="ja-JP" sz="1200" dirty="0"/>
                        <a:t>40.8</a:t>
                      </a:r>
                      <a:r>
                        <a:rPr kumimoji="1" lang="ja-JP" altLang="en-US" sz="1200" dirty="0"/>
                        <a:t>円</a:t>
                      </a:r>
                      <a:r>
                        <a:rPr kumimoji="1" lang="en-US" altLang="ja-JP" sz="1200" dirty="0"/>
                        <a:t>/L</a:t>
                      </a:r>
                    </a:p>
                  </a:txBody>
                  <a:tcPr marT="36000" marB="180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37373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7373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1pPr>
                      <a:lvl2pPr marL="316520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2pPr>
                      <a:lvl3pPr marL="633039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3pPr>
                      <a:lvl4pPr marL="949559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4pPr>
                      <a:lvl5pPr marL="1266078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5pPr>
                      <a:lvl6pPr marL="1582598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6pPr>
                      <a:lvl7pPr marL="1899117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7pPr>
                      <a:lvl8pPr marL="2215637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8pPr>
                      <a:lvl9pPr marL="2532156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9pPr>
                    </a:lstStyle>
                    <a:p>
                      <a:pPr marL="0" marR="0" lvl="0" indent="0" algn="r" defTabSz="63303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dirty="0"/>
                        <a:t>43.2</a:t>
                      </a:r>
                      <a:r>
                        <a:rPr kumimoji="1" lang="ja-JP" altLang="en-US" sz="1200" dirty="0"/>
                        <a:t>円</a:t>
                      </a:r>
                      <a:r>
                        <a:rPr kumimoji="1" lang="en-US" altLang="ja-JP" sz="1200" dirty="0"/>
                        <a:t>/L</a:t>
                      </a:r>
                      <a:endParaRPr kumimoji="1" lang="ja-JP" altLang="en-US" sz="1200" dirty="0"/>
                    </a:p>
                  </a:txBody>
                  <a:tcPr marT="36000" marB="180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37373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7373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1pPr>
                      <a:lvl2pPr marL="316520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2pPr>
                      <a:lvl3pPr marL="633039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3pPr>
                      <a:lvl4pPr marL="949559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4pPr>
                      <a:lvl5pPr marL="1266078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5pPr>
                      <a:lvl6pPr marL="1582598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6pPr>
                      <a:lvl7pPr marL="1899117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7pPr>
                      <a:lvl8pPr marL="2215637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8pPr>
                      <a:lvl9pPr marL="2532156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9pPr>
                    </a:lstStyle>
                    <a:p>
                      <a:pPr marL="0" marR="0" lvl="0" indent="0" algn="r" defTabSz="63303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dirty="0"/>
                        <a:t>53.5</a:t>
                      </a:r>
                      <a:r>
                        <a:rPr kumimoji="1" lang="ja-JP" altLang="en-US" sz="1200" dirty="0"/>
                        <a:t>円</a:t>
                      </a:r>
                      <a:r>
                        <a:rPr kumimoji="1" lang="en-US" altLang="ja-JP" sz="1200" dirty="0"/>
                        <a:t>/kg</a:t>
                      </a:r>
                      <a:endParaRPr kumimoji="1" lang="ja-JP" altLang="en-US" sz="1200" dirty="0"/>
                    </a:p>
                  </a:txBody>
                  <a:tcPr marT="36000" marB="180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37373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7373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1pPr>
                      <a:lvl2pPr marL="316520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2pPr>
                      <a:lvl3pPr marL="633039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3pPr>
                      <a:lvl4pPr marL="949559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4pPr>
                      <a:lvl5pPr marL="1266078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5pPr>
                      <a:lvl6pPr marL="1582598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6pPr>
                      <a:lvl7pPr marL="1899117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7pPr>
                      <a:lvl8pPr marL="2215637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8pPr>
                      <a:lvl9pPr marL="2532156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9pPr>
                    </a:lstStyle>
                    <a:p>
                      <a:pPr marL="0" marR="0" lvl="0" indent="0" algn="r" defTabSz="63303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dirty="0"/>
                        <a:t>28.5</a:t>
                      </a:r>
                      <a:r>
                        <a:rPr kumimoji="1" lang="ja-JP" altLang="en-US" sz="1200" dirty="0"/>
                        <a:t>円</a:t>
                      </a:r>
                      <a:r>
                        <a:rPr kumimoji="1" lang="en-US" altLang="ja-JP" sz="1200" dirty="0"/>
                        <a:t>/</a:t>
                      </a:r>
                      <a:r>
                        <a:rPr kumimoji="1" lang="ja-JP" altLang="en-US" sz="1200" dirty="0"/>
                        <a:t>㎥</a:t>
                      </a:r>
                    </a:p>
                  </a:txBody>
                  <a:tcPr marT="36000" marB="1800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7373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7373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29733852"/>
                  </a:ext>
                </a:extLst>
              </a:tr>
              <a:tr h="405990">
                <a:tc>
                  <a:txBody>
                    <a:bodyPr/>
                    <a:lstStyle>
                      <a:lvl1pPr marL="0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1pPr>
                      <a:lvl2pPr marL="316520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2pPr>
                      <a:lvl3pPr marL="633039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3pPr>
                      <a:lvl4pPr marL="949559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4pPr>
                      <a:lvl5pPr marL="1266078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5pPr>
                      <a:lvl6pPr marL="1582598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6pPr>
                      <a:lvl7pPr marL="1899117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7pPr>
                      <a:lvl8pPr marL="2215637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8pPr>
                      <a:lvl9pPr marL="2532156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1200" dirty="0">
                          <a:solidFill>
                            <a:schemeClr val="tx1"/>
                          </a:solidFill>
                        </a:rPr>
                        <a:t>170</a:t>
                      </a:r>
                      <a:r>
                        <a:rPr kumimoji="1" lang="ja-JP" altLang="en-US" sz="1200" dirty="0">
                          <a:solidFill>
                            <a:schemeClr val="tx1"/>
                          </a:solidFill>
                        </a:rPr>
                        <a:t>％コース</a:t>
                      </a:r>
                    </a:p>
                  </a:txBody>
                  <a:tcPr marT="36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37373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737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1pPr>
                      <a:lvl2pPr marL="316520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2pPr>
                      <a:lvl3pPr marL="633039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3pPr>
                      <a:lvl4pPr marL="949559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4pPr>
                      <a:lvl5pPr marL="1266078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5pPr>
                      <a:lvl6pPr marL="1582598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6pPr>
                      <a:lvl7pPr marL="1899117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7pPr>
                      <a:lvl8pPr marL="2215637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8pPr>
                      <a:lvl9pPr marL="2532156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9pPr>
                    </a:lstStyle>
                    <a:p>
                      <a:pPr algn="r"/>
                      <a:r>
                        <a:rPr kumimoji="1" lang="en-US" altLang="ja-JP" sz="1200" dirty="0">
                          <a:solidFill>
                            <a:schemeClr val="tx1"/>
                          </a:solidFill>
                        </a:rPr>
                        <a:t>57.1</a:t>
                      </a:r>
                      <a:r>
                        <a:rPr kumimoji="1" lang="ja-JP" altLang="en-US" sz="1200" dirty="0">
                          <a:solidFill>
                            <a:schemeClr val="tx1"/>
                          </a:solidFill>
                        </a:rPr>
                        <a:t>円</a:t>
                      </a:r>
                      <a:r>
                        <a:rPr kumimoji="1" lang="en-US" altLang="ja-JP" sz="1200" dirty="0">
                          <a:solidFill>
                            <a:schemeClr val="tx1"/>
                          </a:solidFill>
                        </a:rPr>
                        <a:t>/L</a:t>
                      </a:r>
                      <a:endParaRPr kumimoji="1" lang="ja-JP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T="36000" marB="180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37373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737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1pPr>
                      <a:lvl2pPr marL="316520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2pPr>
                      <a:lvl3pPr marL="633039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3pPr>
                      <a:lvl4pPr marL="949559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4pPr>
                      <a:lvl5pPr marL="1266078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5pPr>
                      <a:lvl6pPr marL="1582598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6pPr>
                      <a:lvl7pPr marL="1899117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7pPr>
                      <a:lvl8pPr marL="2215637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8pPr>
                      <a:lvl9pPr marL="2532156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9pPr>
                    </a:lstStyle>
                    <a:p>
                      <a:pPr marL="0" marR="0" lvl="0" indent="0" algn="r" defTabSz="63303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dirty="0">
                          <a:solidFill>
                            <a:schemeClr val="tx1"/>
                          </a:solidFill>
                        </a:rPr>
                        <a:t>60.5</a:t>
                      </a:r>
                      <a:r>
                        <a:rPr kumimoji="1" lang="ja-JP" altLang="en-US" sz="1200" dirty="0">
                          <a:solidFill>
                            <a:schemeClr val="tx1"/>
                          </a:solidFill>
                        </a:rPr>
                        <a:t>円</a:t>
                      </a:r>
                      <a:r>
                        <a:rPr kumimoji="1" lang="en-US" altLang="ja-JP" sz="1200" dirty="0">
                          <a:solidFill>
                            <a:schemeClr val="tx1"/>
                          </a:solidFill>
                        </a:rPr>
                        <a:t>/L</a:t>
                      </a:r>
                      <a:endParaRPr kumimoji="1" lang="ja-JP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T="36000" marB="180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37373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737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1pPr>
                      <a:lvl2pPr marL="316520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2pPr>
                      <a:lvl3pPr marL="633039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3pPr>
                      <a:lvl4pPr marL="949559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4pPr>
                      <a:lvl5pPr marL="1266078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5pPr>
                      <a:lvl6pPr marL="1582598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6pPr>
                      <a:lvl7pPr marL="1899117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7pPr>
                      <a:lvl8pPr marL="2215637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8pPr>
                      <a:lvl9pPr marL="2532156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9pPr>
                    </a:lstStyle>
                    <a:p>
                      <a:pPr marL="0" marR="0" lvl="0" indent="0" algn="r" defTabSz="63303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dirty="0">
                          <a:solidFill>
                            <a:schemeClr val="tx1"/>
                          </a:solidFill>
                        </a:rPr>
                        <a:t>74.8</a:t>
                      </a:r>
                      <a:r>
                        <a:rPr kumimoji="1" lang="ja-JP" altLang="en-US" sz="1200" dirty="0">
                          <a:solidFill>
                            <a:schemeClr val="tx1"/>
                          </a:solidFill>
                        </a:rPr>
                        <a:t>円</a:t>
                      </a:r>
                      <a:r>
                        <a:rPr kumimoji="1" lang="en-US" altLang="ja-JP" sz="1200" dirty="0">
                          <a:solidFill>
                            <a:schemeClr val="tx1"/>
                          </a:solidFill>
                        </a:rPr>
                        <a:t>/kg</a:t>
                      </a:r>
                      <a:endParaRPr kumimoji="1" lang="ja-JP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T="36000" marB="180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37373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737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1pPr>
                      <a:lvl2pPr marL="316520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2pPr>
                      <a:lvl3pPr marL="633039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3pPr>
                      <a:lvl4pPr marL="949559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4pPr>
                      <a:lvl5pPr marL="1266078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5pPr>
                      <a:lvl6pPr marL="1582598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6pPr>
                      <a:lvl7pPr marL="1899117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7pPr>
                      <a:lvl8pPr marL="2215637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8pPr>
                      <a:lvl9pPr marL="2532156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9pPr>
                    </a:lstStyle>
                    <a:p>
                      <a:pPr marL="0" marR="0" lvl="0" indent="0" algn="r" defTabSz="63303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dirty="0">
                          <a:solidFill>
                            <a:schemeClr val="tx1"/>
                          </a:solidFill>
                        </a:rPr>
                        <a:t>39.9</a:t>
                      </a:r>
                      <a:r>
                        <a:rPr kumimoji="1" lang="ja-JP" altLang="en-US" sz="1200" dirty="0">
                          <a:solidFill>
                            <a:schemeClr val="tx1"/>
                          </a:solidFill>
                        </a:rPr>
                        <a:t>円</a:t>
                      </a:r>
                      <a:r>
                        <a:rPr kumimoji="1" lang="en-US" altLang="ja-JP" sz="1200" dirty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kumimoji="1" lang="ja-JP" altLang="en-US" sz="1200" dirty="0">
                          <a:solidFill>
                            <a:schemeClr val="tx1"/>
                          </a:solidFill>
                        </a:rPr>
                        <a:t>㎥</a:t>
                      </a:r>
                    </a:p>
                  </a:txBody>
                  <a:tcPr marT="36000" marB="1800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7373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737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199507451"/>
                  </a:ext>
                </a:extLst>
              </a:tr>
            </a:tbl>
          </a:graphicData>
        </a:graphic>
      </p:graphicFrame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xmlns="" id="{4828C8DB-18D8-88CD-1EC9-D8A899DD96ED}"/>
              </a:ext>
            </a:extLst>
          </p:cNvPr>
          <p:cNvSpPr txBox="1"/>
          <p:nvPr/>
        </p:nvSpPr>
        <p:spPr>
          <a:xfrm>
            <a:off x="71691" y="6162132"/>
            <a:ext cx="3467550" cy="16619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400" dirty="0"/>
              <a:t>積立金　</a:t>
            </a:r>
          </a:p>
          <a:p>
            <a:r>
              <a:rPr lang="ja-JP" altLang="en-US" sz="1400" dirty="0"/>
              <a:t>＝積立単価</a:t>
            </a:r>
            <a:r>
              <a:rPr lang="en-US" altLang="ja-JP" sz="1400" dirty="0"/>
              <a:t>×</a:t>
            </a:r>
            <a:r>
              <a:rPr lang="ja-JP" altLang="en-US" sz="1400" dirty="0"/>
              <a:t>年間燃料購入予定数量</a:t>
            </a:r>
            <a:r>
              <a:rPr lang="en-US" altLang="ja-JP" sz="1400" dirty="0"/>
              <a:t>×1/2</a:t>
            </a:r>
          </a:p>
          <a:p>
            <a:endParaRPr lang="en-US" altLang="ja-JP" sz="1400" dirty="0"/>
          </a:p>
          <a:p>
            <a:r>
              <a:rPr lang="ja-JP" altLang="en-US" sz="1400" dirty="0"/>
              <a:t>（例）</a:t>
            </a:r>
            <a:endParaRPr lang="en-US" altLang="ja-JP" sz="1400" dirty="0"/>
          </a:p>
          <a:p>
            <a:r>
              <a:rPr lang="ja-JP" altLang="en-US" sz="1400" dirty="0"/>
              <a:t>　　</a:t>
            </a:r>
            <a:r>
              <a:rPr lang="en-US" altLang="ja-JP" sz="1400" dirty="0"/>
              <a:t>A</a:t>
            </a:r>
            <a:r>
              <a:rPr lang="ja-JP" altLang="en-US" sz="1400" dirty="0"/>
              <a:t>重油を年間</a:t>
            </a:r>
            <a:r>
              <a:rPr lang="en-US" altLang="ja-JP" sz="1400" dirty="0"/>
              <a:t>10,000L</a:t>
            </a:r>
            <a:r>
              <a:rPr lang="ja-JP" altLang="en-US" sz="1400" dirty="0"/>
              <a:t>購入予定の方</a:t>
            </a:r>
            <a:r>
              <a:rPr lang="en-US" altLang="ja-JP" sz="1400" dirty="0"/>
              <a:t/>
            </a:r>
            <a:br>
              <a:rPr lang="en-US" altLang="ja-JP" sz="1400" dirty="0"/>
            </a:br>
            <a:r>
              <a:rPr lang="ja-JP" altLang="en-US" sz="1400" dirty="0"/>
              <a:t>　が</a:t>
            </a:r>
            <a:r>
              <a:rPr lang="en-US" altLang="ja-JP" sz="1400" dirty="0"/>
              <a:t>130</a:t>
            </a:r>
            <a:r>
              <a:rPr lang="ja-JP" altLang="en-US" sz="1400" dirty="0"/>
              <a:t>％コースに申し込む場合</a:t>
            </a:r>
            <a:r>
              <a:rPr lang="en-US" altLang="ja-JP" sz="1400" dirty="0"/>
              <a:t/>
            </a:r>
            <a:br>
              <a:rPr lang="en-US" altLang="ja-JP" sz="1400" dirty="0"/>
            </a:br>
            <a:r>
              <a:rPr lang="ja-JP" altLang="en-US" sz="1400" dirty="0"/>
              <a:t>　</a:t>
            </a:r>
            <a:r>
              <a:rPr lang="en-US" altLang="ja-JP" sz="1400" dirty="0"/>
              <a:t>24.5×10,000×1/2</a:t>
            </a:r>
            <a:r>
              <a:rPr lang="ja-JP" altLang="en-US" sz="1400" dirty="0"/>
              <a:t>＝</a:t>
            </a:r>
            <a:r>
              <a:rPr lang="en-US" altLang="ja-JP" sz="1400" dirty="0"/>
              <a:t>122,500</a:t>
            </a:r>
            <a:r>
              <a:rPr lang="ja-JP" altLang="en-US" dirty="0"/>
              <a:t>円</a:t>
            </a: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xmlns="" id="{D8230C8E-AED2-7B05-6DB4-CB55845E977B}"/>
              </a:ext>
            </a:extLst>
          </p:cNvPr>
          <p:cNvSpPr txBox="1"/>
          <p:nvPr/>
        </p:nvSpPr>
        <p:spPr>
          <a:xfrm>
            <a:off x="3429000" y="5048127"/>
            <a:ext cx="33479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b="1" dirty="0"/>
              <a:t>Ａ</a:t>
            </a:r>
            <a:r>
              <a:rPr kumimoji="1" lang="ja-JP" altLang="en-US" sz="1200" b="1" dirty="0"/>
              <a:t>重油：</a:t>
            </a:r>
            <a:r>
              <a:rPr kumimoji="1" lang="en-US" altLang="ja-JP" sz="1200" b="1" dirty="0"/>
              <a:t>81.6</a:t>
            </a:r>
            <a:r>
              <a:rPr kumimoji="1" lang="ja-JP" altLang="en-US" sz="1200" b="1" dirty="0"/>
              <a:t>円</a:t>
            </a:r>
            <a:r>
              <a:rPr kumimoji="1" lang="en-US" altLang="ja-JP" sz="1200" b="1" dirty="0"/>
              <a:t>/L</a:t>
            </a:r>
            <a:r>
              <a:rPr kumimoji="1" lang="ja-JP" altLang="en-US" sz="1200" b="1" dirty="0"/>
              <a:t>　ＬＰガス：</a:t>
            </a:r>
            <a:r>
              <a:rPr kumimoji="1" lang="en-US" altLang="ja-JP" sz="1200" b="1" dirty="0"/>
              <a:t>106.9</a:t>
            </a:r>
            <a:r>
              <a:rPr kumimoji="1" lang="ja-JP" altLang="en-US" sz="1200" b="1" dirty="0"/>
              <a:t>円</a:t>
            </a:r>
            <a:r>
              <a:rPr kumimoji="1" lang="en-US" altLang="ja-JP" sz="1200" b="1" dirty="0"/>
              <a:t>/kg</a:t>
            </a:r>
          </a:p>
          <a:p>
            <a:r>
              <a:rPr lang="ja-JP" altLang="en-US" sz="1200" b="1" dirty="0"/>
              <a:t>灯　油：</a:t>
            </a:r>
            <a:r>
              <a:rPr lang="en-US" altLang="ja-JP" sz="1200" b="1" dirty="0"/>
              <a:t>86.5</a:t>
            </a:r>
            <a:r>
              <a:rPr lang="ja-JP" altLang="en-US" sz="1200" b="1" dirty="0"/>
              <a:t>円</a:t>
            </a:r>
            <a:r>
              <a:rPr lang="en-US" altLang="ja-JP" sz="1200" b="1" dirty="0"/>
              <a:t>/L   </a:t>
            </a:r>
            <a:r>
              <a:rPr lang="ja-JP" altLang="en-US" sz="1200" b="1" dirty="0"/>
              <a:t>Ｌ Ｎ Ｇ ：</a:t>
            </a:r>
            <a:r>
              <a:rPr lang="en-US" altLang="ja-JP" sz="1200" b="1" dirty="0"/>
              <a:t>57.0</a:t>
            </a:r>
            <a:r>
              <a:rPr lang="ja-JP" altLang="en-US" sz="1200" b="1" dirty="0"/>
              <a:t>円</a:t>
            </a:r>
            <a:r>
              <a:rPr lang="en-US" altLang="ja-JP" sz="1200" b="1" dirty="0"/>
              <a:t>/</a:t>
            </a:r>
            <a:r>
              <a:rPr lang="ja-JP" altLang="en-US" sz="1200" b="1" dirty="0"/>
              <a:t>㎥</a:t>
            </a:r>
            <a:endParaRPr kumimoji="1" lang="ja-JP" altLang="en-US" sz="1200" b="1" dirty="0"/>
          </a:p>
        </p:txBody>
      </p:sp>
      <p:sp>
        <p:nvSpPr>
          <p:cNvPr id="36" name="四角形: 角を丸くする 35">
            <a:extLst>
              <a:ext uri="{FF2B5EF4-FFF2-40B4-BE49-F238E27FC236}">
                <a16:creationId xmlns:a16="http://schemas.microsoft.com/office/drawing/2014/main" xmlns="" id="{4508AB9D-FA18-B24A-1688-1B44CA49FB4E}"/>
              </a:ext>
            </a:extLst>
          </p:cNvPr>
          <p:cNvSpPr/>
          <p:nvPr/>
        </p:nvSpPr>
        <p:spPr bwMode="auto">
          <a:xfrm>
            <a:off x="3464994" y="4676695"/>
            <a:ext cx="2088232" cy="324498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6350">
            <a:noFill/>
          </a:ln>
          <a:effectLst/>
        </p:spPr>
        <p:txBody>
          <a:bodyPr rot="0" spcFirstLastPara="0" vertOverflow="overflow" horzOverflow="overflow" vert="horz" wrap="square" lIns="180000" tIns="36000" rIns="180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dist"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ja-JP" altLang="en-US" sz="1200" b="1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基準単価、積立コース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xmlns="" id="{B408DAC8-BBF1-0C23-5911-49B4A6DDCDD8}"/>
              </a:ext>
            </a:extLst>
          </p:cNvPr>
          <p:cNvSpPr txBox="1"/>
          <p:nvPr/>
        </p:nvSpPr>
        <p:spPr>
          <a:xfrm>
            <a:off x="1061409" y="3010091"/>
            <a:ext cx="24035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b="1" dirty="0">
                <a:solidFill>
                  <a:srgbClr val="FF0000"/>
                </a:solidFill>
              </a:rPr>
              <a:t>（県</a:t>
            </a:r>
            <a:r>
              <a:rPr lang="ja-JP" altLang="en-US" sz="1200" b="1" dirty="0" smtClean="0">
                <a:solidFill>
                  <a:srgbClr val="FF0000"/>
                </a:solidFill>
              </a:rPr>
              <a:t>協議会　７月２４日</a:t>
            </a:r>
            <a:r>
              <a:rPr lang="ja-JP" altLang="en-US" sz="1200" b="1" dirty="0">
                <a:solidFill>
                  <a:srgbClr val="FF0000"/>
                </a:solidFill>
              </a:rPr>
              <a:t>必着）</a:t>
            </a:r>
            <a:endParaRPr kumimoji="1" lang="ja-JP" altLang="en-US" sz="1200" b="1" dirty="0">
              <a:solidFill>
                <a:srgbClr val="FF0000"/>
              </a:solidFill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xmlns="" id="{192B7FF0-FD3E-DEE1-08CD-1FD52A61DE05}"/>
              </a:ext>
            </a:extLst>
          </p:cNvPr>
          <p:cNvSpPr txBox="1"/>
          <p:nvPr/>
        </p:nvSpPr>
        <p:spPr>
          <a:xfrm>
            <a:off x="97778" y="9226072"/>
            <a:ext cx="413712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sz="1800" b="1" dirty="0" smtClean="0">
                <a:solidFill>
                  <a:schemeClr val="bg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　広島県農業再生協議会</a:t>
            </a:r>
            <a:endParaRPr kumimoji="1" lang="en-US" altLang="ja-JP" sz="1800" b="1" dirty="0" smtClean="0">
              <a:solidFill>
                <a:schemeClr val="bg1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r>
              <a:rPr kumimoji="1" lang="ja-JP" altLang="en-US" sz="1800" b="1" dirty="0" smtClean="0">
                <a:solidFill>
                  <a:schemeClr val="bg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（広島県農業経営発展課）</a:t>
            </a:r>
            <a:endParaRPr lang="ja-JP" altLang="en-US" dirty="0"/>
          </a:p>
        </p:txBody>
      </p:sp>
      <p:sp>
        <p:nvSpPr>
          <p:cNvPr id="18" name="Freeform 18">
            <a:extLst>
              <a:ext uri="{FF2B5EF4-FFF2-40B4-BE49-F238E27FC236}">
                <a16:creationId xmlns:a16="http://schemas.microsoft.com/office/drawing/2014/main" xmlns="" id="{C5C9C6B6-F888-977F-ED21-9F5174652E8E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3952950" y="9345610"/>
            <a:ext cx="417989" cy="360000"/>
          </a:xfrm>
          <a:custGeom>
            <a:avLst/>
            <a:gdLst>
              <a:gd name="T0" fmla="*/ 828 w 1074"/>
              <a:gd name="T1" fmla="*/ 828 h 925"/>
              <a:gd name="T2" fmla="*/ 781 w 1074"/>
              <a:gd name="T3" fmla="*/ 921 h 925"/>
              <a:gd name="T4" fmla="*/ 688 w 1074"/>
              <a:gd name="T5" fmla="*/ 876 h 925"/>
              <a:gd name="T6" fmla="*/ 736 w 1074"/>
              <a:gd name="T7" fmla="*/ 783 h 925"/>
              <a:gd name="T8" fmla="*/ 596 w 1074"/>
              <a:gd name="T9" fmla="*/ 809 h 925"/>
              <a:gd name="T10" fmla="*/ 579 w 1074"/>
              <a:gd name="T11" fmla="*/ 911 h 925"/>
              <a:gd name="T12" fmla="*/ 476 w 1074"/>
              <a:gd name="T13" fmla="*/ 896 h 925"/>
              <a:gd name="T14" fmla="*/ 494 w 1074"/>
              <a:gd name="T15" fmla="*/ 792 h 925"/>
              <a:gd name="T16" fmla="*/ 357 w 1074"/>
              <a:gd name="T17" fmla="*/ 792 h 925"/>
              <a:gd name="T18" fmla="*/ 372 w 1074"/>
              <a:gd name="T19" fmla="*/ 896 h 925"/>
              <a:gd name="T20" fmla="*/ 270 w 1074"/>
              <a:gd name="T21" fmla="*/ 911 h 925"/>
              <a:gd name="T22" fmla="*/ 255 w 1074"/>
              <a:gd name="T23" fmla="*/ 809 h 925"/>
              <a:gd name="T24" fmla="*/ 781 w 1074"/>
              <a:gd name="T25" fmla="*/ 560 h 925"/>
              <a:gd name="T26" fmla="*/ 828 w 1074"/>
              <a:gd name="T27" fmla="*/ 652 h 925"/>
              <a:gd name="T28" fmla="*/ 736 w 1074"/>
              <a:gd name="T29" fmla="*/ 700 h 925"/>
              <a:gd name="T30" fmla="*/ 688 w 1074"/>
              <a:gd name="T31" fmla="*/ 607 h 925"/>
              <a:gd name="T32" fmla="*/ 535 w 1074"/>
              <a:gd name="T33" fmla="*/ 556 h 925"/>
              <a:gd name="T34" fmla="*/ 609 w 1074"/>
              <a:gd name="T35" fmla="*/ 630 h 925"/>
              <a:gd name="T36" fmla="*/ 535 w 1074"/>
              <a:gd name="T37" fmla="*/ 703 h 925"/>
              <a:gd name="T38" fmla="*/ 463 w 1074"/>
              <a:gd name="T39" fmla="*/ 630 h 925"/>
              <a:gd name="T40" fmla="*/ 535 w 1074"/>
              <a:gd name="T41" fmla="*/ 556 h 925"/>
              <a:gd name="T42" fmla="*/ 384 w 1074"/>
              <a:gd name="T43" fmla="*/ 607 h 925"/>
              <a:gd name="T44" fmla="*/ 337 w 1074"/>
              <a:gd name="T45" fmla="*/ 700 h 925"/>
              <a:gd name="T46" fmla="*/ 244 w 1074"/>
              <a:gd name="T47" fmla="*/ 652 h 925"/>
              <a:gd name="T48" fmla="*/ 291 w 1074"/>
              <a:gd name="T49" fmla="*/ 560 h 925"/>
              <a:gd name="T50" fmla="*/ 817 w 1074"/>
              <a:gd name="T51" fmla="*/ 365 h 925"/>
              <a:gd name="T52" fmla="*/ 802 w 1074"/>
              <a:gd name="T53" fmla="*/ 467 h 925"/>
              <a:gd name="T54" fmla="*/ 700 w 1074"/>
              <a:gd name="T55" fmla="*/ 450 h 925"/>
              <a:gd name="T56" fmla="*/ 715 w 1074"/>
              <a:gd name="T57" fmla="*/ 348 h 925"/>
              <a:gd name="T58" fmla="*/ 579 w 1074"/>
              <a:gd name="T59" fmla="*/ 348 h 925"/>
              <a:gd name="T60" fmla="*/ 596 w 1074"/>
              <a:gd name="T61" fmla="*/ 450 h 925"/>
              <a:gd name="T62" fmla="*/ 494 w 1074"/>
              <a:gd name="T63" fmla="*/ 467 h 925"/>
              <a:gd name="T64" fmla="*/ 476 w 1074"/>
              <a:gd name="T65" fmla="*/ 365 h 925"/>
              <a:gd name="T66" fmla="*/ 337 w 1074"/>
              <a:gd name="T67" fmla="*/ 338 h 925"/>
              <a:gd name="T68" fmla="*/ 384 w 1074"/>
              <a:gd name="T69" fmla="*/ 431 h 925"/>
              <a:gd name="T70" fmla="*/ 291 w 1074"/>
              <a:gd name="T71" fmla="*/ 476 h 925"/>
              <a:gd name="T72" fmla="*/ 244 w 1074"/>
              <a:gd name="T73" fmla="*/ 384 h 925"/>
              <a:gd name="T74" fmla="*/ 531 w 1074"/>
              <a:gd name="T75" fmla="*/ 0 h 925"/>
              <a:gd name="T76" fmla="*/ 792 w 1074"/>
              <a:gd name="T77" fmla="*/ 21 h 925"/>
              <a:gd name="T78" fmla="*/ 928 w 1074"/>
              <a:gd name="T79" fmla="*/ 64 h 925"/>
              <a:gd name="T80" fmla="*/ 1061 w 1074"/>
              <a:gd name="T81" fmla="*/ 149 h 925"/>
              <a:gd name="T82" fmla="*/ 1066 w 1074"/>
              <a:gd name="T83" fmla="*/ 234 h 925"/>
              <a:gd name="T84" fmla="*/ 762 w 1074"/>
              <a:gd name="T85" fmla="*/ 198 h 925"/>
              <a:gd name="T86" fmla="*/ 792 w 1074"/>
              <a:gd name="T87" fmla="*/ 140 h 925"/>
              <a:gd name="T88" fmla="*/ 788 w 1074"/>
              <a:gd name="T89" fmla="*/ 134 h 925"/>
              <a:gd name="T90" fmla="*/ 626 w 1074"/>
              <a:gd name="T91" fmla="*/ 79 h 925"/>
              <a:gd name="T92" fmla="*/ 531 w 1074"/>
              <a:gd name="T93" fmla="*/ 74 h 925"/>
              <a:gd name="T94" fmla="*/ 354 w 1074"/>
              <a:gd name="T95" fmla="*/ 104 h 925"/>
              <a:gd name="T96" fmla="*/ 291 w 1074"/>
              <a:gd name="T97" fmla="*/ 128 h 925"/>
              <a:gd name="T98" fmla="*/ 286 w 1074"/>
              <a:gd name="T99" fmla="*/ 134 h 925"/>
              <a:gd name="T100" fmla="*/ 308 w 1074"/>
              <a:gd name="T101" fmla="*/ 180 h 925"/>
              <a:gd name="T102" fmla="*/ 11 w 1074"/>
              <a:gd name="T103" fmla="*/ 246 h 925"/>
              <a:gd name="T104" fmla="*/ 0 w 1074"/>
              <a:gd name="T105" fmla="*/ 187 h 925"/>
              <a:gd name="T106" fmla="*/ 134 w 1074"/>
              <a:gd name="T107" fmla="*/ 70 h 925"/>
              <a:gd name="T108" fmla="*/ 244 w 1074"/>
              <a:gd name="T109" fmla="*/ 36 h 925"/>
              <a:gd name="T110" fmla="*/ 531 w 1074"/>
              <a:gd name="T111" fmla="*/ 0 h 9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074" h="925">
                <a:moveTo>
                  <a:pt x="758" y="779"/>
                </a:moveTo>
                <a:lnTo>
                  <a:pt x="781" y="783"/>
                </a:lnTo>
                <a:lnTo>
                  <a:pt x="802" y="792"/>
                </a:lnTo>
                <a:lnTo>
                  <a:pt x="817" y="809"/>
                </a:lnTo>
                <a:lnTo>
                  <a:pt x="828" y="828"/>
                </a:lnTo>
                <a:lnTo>
                  <a:pt x="832" y="853"/>
                </a:lnTo>
                <a:lnTo>
                  <a:pt x="828" y="876"/>
                </a:lnTo>
                <a:lnTo>
                  <a:pt x="817" y="896"/>
                </a:lnTo>
                <a:lnTo>
                  <a:pt x="802" y="911"/>
                </a:lnTo>
                <a:lnTo>
                  <a:pt x="781" y="921"/>
                </a:lnTo>
                <a:lnTo>
                  <a:pt x="758" y="925"/>
                </a:lnTo>
                <a:lnTo>
                  <a:pt x="736" y="921"/>
                </a:lnTo>
                <a:lnTo>
                  <a:pt x="715" y="911"/>
                </a:lnTo>
                <a:lnTo>
                  <a:pt x="700" y="896"/>
                </a:lnTo>
                <a:lnTo>
                  <a:pt x="688" y="876"/>
                </a:lnTo>
                <a:lnTo>
                  <a:pt x="684" y="853"/>
                </a:lnTo>
                <a:lnTo>
                  <a:pt x="688" y="828"/>
                </a:lnTo>
                <a:lnTo>
                  <a:pt x="700" y="809"/>
                </a:lnTo>
                <a:lnTo>
                  <a:pt x="715" y="792"/>
                </a:lnTo>
                <a:lnTo>
                  <a:pt x="736" y="783"/>
                </a:lnTo>
                <a:lnTo>
                  <a:pt x="758" y="779"/>
                </a:lnTo>
                <a:close/>
                <a:moveTo>
                  <a:pt x="535" y="779"/>
                </a:moveTo>
                <a:lnTo>
                  <a:pt x="560" y="783"/>
                </a:lnTo>
                <a:lnTo>
                  <a:pt x="579" y="792"/>
                </a:lnTo>
                <a:lnTo>
                  <a:pt x="596" y="809"/>
                </a:lnTo>
                <a:lnTo>
                  <a:pt x="605" y="828"/>
                </a:lnTo>
                <a:lnTo>
                  <a:pt x="609" y="853"/>
                </a:lnTo>
                <a:lnTo>
                  <a:pt x="605" y="876"/>
                </a:lnTo>
                <a:lnTo>
                  <a:pt x="596" y="896"/>
                </a:lnTo>
                <a:lnTo>
                  <a:pt x="579" y="911"/>
                </a:lnTo>
                <a:lnTo>
                  <a:pt x="560" y="921"/>
                </a:lnTo>
                <a:lnTo>
                  <a:pt x="535" y="925"/>
                </a:lnTo>
                <a:lnTo>
                  <a:pt x="512" y="921"/>
                </a:lnTo>
                <a:lnTo>
                  <a:pt x="494" y="911"/>
                </a:lnTo>
                <a:lnTo>
                  <a:pt x="476" y="896"/>
                </a:lnTo>
                <a:lnTo>
                  <a:pt x="467" y="876"/>
                </a:lnTo>
                <a:lnTo>
                  <a:pt x="463" y="853"/>
                </a:lnTo>
                <a:lnTo>
                  <a:pt x="467" y="828"/>
                </a:lnTo>
                <a:lnTo>
                  <a:pt x="476" y="809"/>
                </a:lnTo>
                <a:lnTo>
                  <a:pt x="494" y="792"/>
                </a:lnTo>
                <a:lnTo>
                  <a:pt x="512" y="783"/>
                </a:lnTo>
                <a:lnTo>
                  <a:pt x="535" y="779"/>
                </a:lnTo>
                <a:close/>
                <a:moveTo>
                  <a:pt x="314" y="779"/>
                </a:moveTo>
                <a:lnTo>
                  <a:pt x="337" y="783"/>
                </a:lnTo>
                <a:lnTo>
                  <a:pt x="357" y="792"/>
                </a:lnTo>
                <a:lnTo>
                  <a:pt x="372" y="809"/>
                </a:lnTo>
                <a:lnTo>
                  <a:pt x="384" y="828"/>
                </a:lnTo>
                <a:lnTo>
                  <a:pt x="388" y="853"/>
                </a:lnTo>
                <a:lnTo>
                  <a:pt x="384" y="876"/>
                </a:lnTo>
                <a:lnTo>
                  <a:pt x="372" y="896"/>
                </a:lnTo>
                <a:lnTo>
                  <a:pt x="357" y="911"/>
                </a:lnTo>
                <a:lnTo>
                  <a:pt x="337" y="921"/>
                </a:lnTo>
                <a:lnTo>
                  <a:pt x="314" y="925"/>
                </a:lnTo>
                <a:lnTo>
                  <a:pt x="291" y="921"/>
                </a:lnTo>
                <a:lnTo>
                  <a:pt x="270" y="911"/>
                </a:lnTo>
                <a:lnTo>
                  <a:pt x="255" y="896"/>
                </a:lnTo>
                <a:lnTo>
                  <a:pt x="244" y="876"/>
                </a:lnTo>
                <a:lnTo>
                  <a:pt x="240" y="853"/>
                </a:lnTo>
                <a:lnTo>
                  <a:pt x="244" y="828"/>
                </a:lnTo>
                <a:lnTo>
                  <a:pt x="255" y="809"/>
                </a:lnTo>
                <a:lnTo>
                  <a:pt x="270" y="792"/>
                </a:lnTo>
                <a:lnTo>
                  <a:pt x="291" y="783"/>
                </a:lnTo>
                <a:lnTo>
                  <a:pt x="314" y="779"/>
                </a:lnTo>
                <a:close/>
                <a:moveTo>
                  <a:pt x="758" y="556"/>
                </a:moveTo>
                <a:lnTo>
                  <a:pt x="781" y="560"/>
                </a:lnTo>
                <a:lnTo>
                  <a:pt x="802" y="571"/>
                </a:lnTo>
                <a:lnTo>
                  <a:pt x="817" y="586"/>
                </a:lnTo>
                <a:lnTo>
                  <a:pt x="828" y="607"/>
                </a:lnTo>
                <a:lnTo>
                  <a:pt x="832" y="630"/>
                </a:lnTo>
                <a:lnTo>
                  <a:pt x="828" y="652"/>
                </a:lnTo>
                <a:lnTo>
                  <a:pt x="817" y="673"/>
                </a:lnTo>
                <a:lnTo>
                  <a:pt x="802" y="688"/>
                </a:lnTo>
                <a:lnTo>
                  <a:pt x="781" y="700"/>
                </a:lnTo>
                <a:lnTo>
                  <a:pt x="758" y="703"/>
                </a:lnTo>
                <a:lnTo>
                  <a:pt x="736" y="700"/>
                </a:lnTo>
                <a:lnTo>
                  <a:pt x="715" y="688"/>
                </a:lnTo>
                <a:lnTo>
                  <a:pt x="700" y="673"/>
                </a:lnTo>
                <a:lnTo>
                  <a:pt x="688" y="652"/>
                </a:lnTo>
                <a:lnTo>
                  <a:pt x="684" y="630"/>
                </a:lnTo>
                <a:lnTo>
                  <a:pt x="688" y="607"/>
                </a:lnTo>
                <a:lnTo>
                  <a:pt x="700" y="586"/>
                </a:lnTo>
                <a:lnTo>
                  <a:pt x="715" y="571"/>
                </a:lnTo>
                <a:lnTo>
                  <a:pt x="736" y="560"/>
                </a:lnTo>
                <a:lnTo>
                  <a:pt x="758" y="556"/>
                </a:lnTo>
                <a:close/>
                <a:moveTo>
                  <a:pt x="535" y="556"/>
                </a:moveTo>
                <a:lnTo>
                  <a:pt x="560" y="560"/>
                </a:lnTo>
                <a:lnTo>
                  <a:pt x="579" y="571"/>
                </a:lnTo>
                <a:lnTo>
                  <a:pt x="596" y="586"/>
                </a:lnTo>
                <a:lnTo>
                  <a:pt x="605" y="607"/>
                </a:lnTo>
                <a:lnTo>
                  <a:pt x="609" y="630"/>
                </a:lnTo>
                <a:lnTo>
                  <a:pt x="605" y="652"/>
                </a:lnTo>
                <a:lnTo>
                  <a:pt x="596" y="673"/>
                </a:lnTo>
                <a:lnTo>
                  <a:pt x="579" y="688"/>
                </a:lnTo>
                <a:lnTo>
                  <a:pt x="560" y="700"/>
                </a:lnTo>
                <a:lnTo>
                  <a:pt x="535" y="703"/>
                </a:lnTo>
                <a:lnTo>
                  <a:pt x="512" y="700"/>
                </a:lnTo>
                <a:lnTo>
                  <a:pt x="494" y="688"/>
                </a:lnTo>
                <a:lnTo>
                  <a:pt x="476" y="673"/>
                </a:lnTo>
                <a:lnTo>
                  <a:pt x="467" y="652"/>
                </a:lnTo>
                <a:lnTo>
                  <a:pt x="463" y="630"/>
                </a:lnTo>
                <a:lnTo>
                  <a:pt x="467" y="607"/>
                </a:lnTo>
                <a:lnTo>
                  <a:pt x="476" y="586"/>
                </a:lnTo>
                <a:lnTo>
                  <a:pt x="494" y="571"/>
                </a:lnTo>
                <a:lnTo>
                  <a:pt x="512" y="560"/>
                </a:lnTo>
                <a:lnTo>
                  <a:pt x="535" y="556"/>
                </a:lnTo>
                <a:close/>
                <a:moveTo>
                  <a:pt x="314" y="556"/>
                </a:moveTo>
                <a:lnTo>
                  <a:pt x="337" y="560"/>
                </a:lnTo>
                <a:lnTo>
                  <a:pt x="357" y="571"/>
                </a:lnTo>
                <a:lnTo>
                  <a:pt x="372" y="586"/>
                </a:lnTo>
                <a:lnTo>
                  <a:pt x="384" y="607"/>
                </a:lnTo>
                <a:lnTo>
                  <a:pt x="388" y="630"/>
                </a:lnTo>
                <a:lnTo>
                  <a:pt x="384" y="652"/>
                </a:lnTo>
                <a:lnTo>
                  <a:pt x="372" y="673"/>
                </a:lnTo>
                <a:lnTo>
                  <a:pt x="357" y="688"/>
                </a:lnTo>
                <a:lnTo>
                  <a:pt x="337" y="700"/>
                </a:lnTo>
                <a:lnTo>
                  <a:pt x="314" y="703"/>
                </a:lnTo>
                <a:lnTo>
                  <a:pt x="291" y="700"/>
                </a:lnTo>
                <a:lnTo>
                  <a:pt x="270" y="688"/>
                </a:lnTo>
                <a:lnTo>
                  <a:pt x="255" y="673"/>
                </a:lnTo>
                <a:lnTo>
                  <a:pt x="244" y="652"/>
                </a:lnTo>
                <a:lnTo>
                  <a:pt x="240" y="630"/>
                </a:lnTo>
                <a:lnTo>
                  <a:pt x="244" y="607"/>
                </a:lnTo>
                <a:lnTo>
                  <a:pt x="255" y="586"/>
                </a:lnTo>
                <a:lnTo>
                  <a:pt x="270" y="571"/>
                </a:lnTo>
                <a:lnTo>
                  <a:pt x="291" y="560"/>
                </a:lnTo>
                <a:lnTo>
                  <a:pt x="314" y="556"/>
                </a:lnTo>
                <a:close/>
                <a:moveTo>
                  <a:pt x="758" y="335"/>
                </a:moveTo>
                <a:lnTo>
                  <a:pt x="781" y="338"/>
                </a:lnTo>
                <a:lnTo>
                  <a:pt x="802" y="348"/>
                </a:lnTo>
                <a:lnTo>
                  <a:pt x="817" y="365"/>
                </a:lnTo>
                <a:lnTo>
                  <a:pt x="828" y="384"/>
                </a:lnTo>
                <a:lnTo>
                  <a:pt x="832" y="406"/>
                </a:lnTo>
                <a:lnTo>
                  <a:pt x="828" y="431"/>
                </a:lnTo>
                <a:lnTo>
                  <a:pt x="817" y="450"/>
                </a:lnTo>
                <a:lnTo>
                  <a:pt x="802" y="467"/>
                </a:lnTo>
                <a:lnTo>
                  <a:pt x="781" y="476"/>
                </a:lnTo>
                <a:lnTo>
                  <a:pt x="758" y="480"/>
                </a:lnTo>
                <a:lnTo>
                  <a:pt x="736" y="476"/>
                </a:lnTo>
                <a:lnTo>
                  <a:pt x="715" y="467"/>
                </a:lnTo>
                <a:lnTo>
                  <a:pt x="700" y="450"/>
                </a:lnTo>
                <a:lnTo>
                  <a:pt x="688" y="431"/>
                </a:lnTo>
                <a:lnTo>
                  <a:pt x="684" y="406"/>
                </a:lnTo>
                <a:lnTo>
                  <a:pt x="688" y="384"/>
                </a:lnTo>
                <a:lnTo>
                  <a:pt x="700" y="365"/>
                </a:lnTo>
                <a:lnTo>
                  <a:pt x="715" y="348"/>
                </a:lnTo>
                <a:lnTo>
                  <a:pt x="736" y="338"/>
                </a:lnTo>
                <a:lnTo>
                  <a:pt x="758" y="335"/>
                </a:lnTo>
                <a:close/>
                <a:moveTo>
                  <a:pt x="535" y="335"/>
                </a:moveTo>
                <a:lnTo>
                  <a:pt x="560" y="338"/>
                </a:lnTo>
                <a:lnTo>
                  <a:pt x="579" y="348"/>
                </a:lnTo>
                <a:lnTo>
                  <a:pt x="596" y="365"/>
                </a:lnTo>
                <a:lnTo>
                  <a:pt x="605" y="384"/>
                </a:lnTo>
                <a:lnTo>
                  <a:pt x="609" y="406"/>
                </a:lnTo>
                <a:lnTo>
                  <a:pt x="605" y="431"/>
                </a:lnTo>
                <a:lnTo>
                  <a:pt x="596" y="450"/>
                </a:lnTo>
                <a:lnTo>
                  <a:pt x="579" y="467"/>
                </a:lnTo>
                <a:lnTo>
                  <a:pt x="560" y="476"/>
                </a:lnTo>
                <a:lnTo>
                  <a:pt x="535" y="480"/>
                </a:lnTo>
                <a:lnTo>
                  <a:pt x="512" y="476"/>
                </a:lnTo>
                <a:lnTo>
                  <a:pt x="494" y="467"/>
                </a:lnTo>
                <a:lnTo>
                  <a:pt x="476" y="450"/>
                </a:lnTo>
                <a:lnTo>
                  <a:pt x="467" y="431"/>
                </a:lnTo>
                <a:lnTo>
                  <a:pt x="463" y="406"/>
                </a:lnTo>
                <a:lnTo>
                  <a:pt x="467" y="384"/>
                </a:lnTo>
                <a:lnTo>
                  <a:pt x="476" y="365"/>
                </a:lnTo>
                <a:lnTo>
                  <a:pt x="494" y="348"/>
                </a:lnTo>
                <a:lnTo>
                  <a:pt x="512" y="338"/>
                </a:lnTo>
                <a:lnTo>
                  <a:pt x="535" y="335"/>
                </a:lnTo>
                <a:close/>
                <a:moveTo>
                  <a:pt x="314" y="335"/>
                </a:moveTo>
                <a:lnTo>
                  <a:pt x="337" y="338"/>
                </a:lnTo>
                <a:lnTo>
                  <a:pt x="357" y="348"/>
                </a:lnTo>
                <a:lnTo>
                  <a:pt x="372" y="365"/>
                </a:lnTo>
                <a:lnTo>
                  <a:pt x="384" y="384"/>
                </a:lnTo>
                <a:lnTo>
                  <a:pt x="388" y="406"/>
                </a:lnTo>
                <a:lnTo>
                  <a:pt x="384" y="431"/>
                </a:lnTo>
                <a:lnTo>
                  <a:pt x="372" y="450"/>
                </a:lnTo>
                <a:lnTo>
                  <a:pt x="357" y="467"/>
                </a:lnTo>
                <a:lnTo>
                  <a:pt x="337" y="476"/>
                </a:lnTo>
                <a:lnTo>
                  <a:pt x="314" y="480"/>
                </a:lnTo>
                <a:lnTo>
                  <a:pt x="291" y="476"/>
                </a:lnTo>
                <a:lnTo>
                  <a:pt x="270" y="467"/>
                </a:lnTo>
                <a:lnTo>
                  <a:pt x="255" y="450"/>
                </a:lnTo>
                <a:lnTo>
                  <a:pt x="244" y="431"/>
                </a:lnTo>
                <a:lnTo>
                  <a:pt x="240" y="406"/>
                </a:lnTo>
                <a:lnTo>
                  <a:pt x="244" y="384"/>
                </a:lnTo>
                <a:lnTo>
                  <a:pt x="255" y="365"/>
                </a:lnTo>
                <a:lnTo>
                  <a:pt x="270" y="348"/>
                </a:lnTo>
                <a:lnTo>
                  <a:pt x="291" y="338"/>
                </a:lnTo>
                <a:lnTo>
                  <a:pt x="314" y="335"/>
                </a:lnTo>
                <a:close/>
                <a:moveTo>
                  <a:pt x="531" y="0"/>
                </a:moveTo>
                <a:lnTo>
                  <a:pt x="539" y="0"/>
                </a:lnTo>
                <a:lnTo>
                  <a:pt x="616" y="2"/>
                </a:lnTo>
                <a:lnTo>
                  <a:pt x="684" y="7"/>
                </a:lnTo>
                <a:lnTo>
                  <a:pt x="743" y="13"/>
                </a:lnTo>
                <a:lnTo>
                  <a:pt x="792" y="21"/>
                </a:lnTo>
                <a:lnTo>
                  <a:pt x="834" y="30"/>
                </a:lnTo>
                <a:lnTo>
                  <a:pt x="868" y="40"/>
                </a:lnTo>
                <a:lnTo>
                  <a:pt x="894" y="49"/>
                </a:lnTo>
                <a:lnTo>
                  <a:pt x="915" y="58"/>
                </a:lnTo>
                <a:lnTo>
                  <a:pt x="928" y="64"/>
                </a:lnTo>
                <a:lnTo>
                  <a:pt x="938" y="68"/>
                </a:lnTo>
                <a:lnTo>
                  <a:pt x="940" y="70"/>
                </a:lnTo>
                <a:lnTo>
                  <a:pt x="1017" y="111"/>
                </a:lnTo>
                <a:lnTo>
                  <a:pt x="1044" y="130"/>
                </a:lnTo>
                <a:lnTo>
                  <a:pt x="1061" y="149"/>
                </a:lnTo>
                <a:lnTo>
                  <a:pt x="1070" y="168"/>
                </a:lnTo>
                <a:lnTo>
                  <a:pt x="1074" y="187"/>
                </a:lnTo>
                <a:lnTo>
                  <a:pt x="1074" y="206"/>
                </a:lnTo>
                <a:lnTo>
                  <a:pt x="1072" y="221"/>
                </a:lnTo>
                <a:lnTo>
                  <a:pt x="1066" y="234"/>
                </a:lnTo>
                <a:lnTo>
                  <a:pt x="1063" y="242"/>
                </a:lnTo>
                <a:lnTo>
                  <a:pt x="1063" y="246"/>
                </a:lnTo>
                <a:lnTo>
                  <a:pt x="1014" y="336"/>
                </a:lnTo>
                <a:lnTo>
                  <a:pt x="758" y="202"/>
                </a:lnTo>
                <a:lnTo>
                  <a:pt x="762" y="198"/>
                </a:lnTo>
                <a:lnTo>
                  <a:pt x="766" y="191"/>
                </a:lnTo>
                <a:lnTo>
                  <a:pt x="773" y="178"/>
                </a:lnTo>
                <a:lnTo>
                  <a:pt x="783" y="162"/>
                </a:lnTo>
                <a:lnTo>
                  <a:pt x="790" y="144"/>
                </a:lnTo>
                <a:lnTo>
                  <a:pt x="792" y="140"/>
                </a:lnTo>
                <a:lnTo>
                  <a:pt x="794" y="138"/>
                </a:lnTo>
                <a:lnTo>
                  <a:pt x="794" y="136"/>
                </a:lnTo>
                <a:lnTo>
                  <a:pt x="792" y="138"/>
                </a:lnTo>
                <a:lnTo>
                  <a:pt x="790" y="136"/>
                </a:lnTo>
                <a:lnTo>
                  <a:pt x="788" y="134"/>
                </a:lnTo>
                <a:lnTo>
                  <a:pt x="762" y="117"/>
                </a:lnTo>
                <a:lnTo>
                  <a:pt x="730" y="102"/>
                </a:lnTo>
                <a:lnTo>
                  <a:pt x="694" y="93"/>
                </a:lnTo>
                <a:lnTo>
                  <a:pt x="660" y="85"/>
                </a:lnTo>
                <a:lnTo>
                  <a:pt x="626" y="79"/>
                </a:lnTo>
                <a:lnTo>
                  <a:pt x="596" y="75"/>
                </a:lnTo>
                <a:lnTo>
                  <a:pt x="571" y="74"/>
                </a:lnTo>
                <a:lnTo>
                  <a:pt x="554" y="74"/>
                </a:lnTo>
                <a:lnTo>
                  <a:pt x="548" y="74"/>
                </a:lnTo>
                <a:lnTo>
                  <a:pt x="531" y="74"/>
                </a:lnTo>
                <a:lnTo>
                  <a:pt x="492" y="75"/>
                </a:lnTo>
                <a:lnTo>
                  <a:pt x="454" y="79"/>
                </a:lnTo>
                <a:lnTo>
                  <a:pt x="418" y="87"/>
                </a:lnTo>
                <a:lnTo>
                  <a:pt x="384" y="96"/>
                </a:lnTo>
                <a:lnTo>
                  <a:pt x="354" y="104"/>
                </a:lnTo>
                <a:lnTo>
                  <a:pt x="329" y="113"/>
                </a:lnTo>
                <a:lnTo>
                  <a:pt x="310" y="119"/>
                </a:lnTo>
                <a:lnTo>
                  <a:pt x="297" y="125"/>
                </a:lnTo>
                <a:lnTo>
                  <a:pt x="293" y="127"/>
                </a:lnTo>
                <a:lnTo>
                  <a:pt x="291" y="128"/>
                </a:lnTo>
                <a:lnTo>
                  <a:pt x="289" y="128"/>
                </a:lnTo>
                <a:lnTo>
                  <a:pt x="287" y="128"/>
                </a:lnTo>
                <a:lnTo>
                  <a:pt x="286" y="130"/>
                </a:lnTo>
                <a:lnTo>
                  <a:pt x="286" y="132"/>
                </a:lnTo>
                <a:lnTo>
                  <a:pt x="286" y="134"/>
                </a:lnTo>
                <a:lnTo>
                  <a:pt x="287" y="138"/>
                </a:lnTo>
                <a:lnTo>
                  <a:pt x="289" y="142"/>
                </a:lnTo>
                <a:lnTo>
                  <a:pt x="295" y="153"/>
                </a:lnTo>
                <a:lnTo>
                  <a:pt x="301" y="166"/>
                </a:lnTo>
                <a:lnTo>
                  <a:pt x="308" y="180"/>
                </a:lnTo>
                <a:lnTo>
                  <a:pt x="314" y="191"/>
                </a:lnTo>
                <a:lnTo>
                  <a:pt x="320" y="198"/>
                </a:lnTo>
                <a:lnTo>
                  <a:pt x="321" y="202"/>
                </a:lnTo>
                <a:lnTo>
                  <a:pt x="57" y="336"/>
                </a:lnTo>
                <a:lnTo>
                  <a:pt x="11" y="246"/>
                </a:lnTo>
                <a:lnTo>
                  <a:pt x="11" y="242"/>
                </a:lnTo>
                <a:lnTo>
                  <a:pt x="8" y="234"/>
                </a:lnTo>
                <a:lnTo>
                  <a:pt x="2" y="221"/>
                </a:lnTo>
                <a:lnTo>
                  <a:pt x="0" y="206"/>
                </a:lnTo>
                <a:lnTo>
                  <a:pt x="0" y="187"/>
                </a:lnTo>
                <a:lnTo>
                  <a:pt x="4" y="168"/>
                </a:lnTo>
                <a:lnTo>
                  <a:pt x="13" y="149"/>
                </a:lnTo>
                <a:lnTo>
                  <a:pt x="30" y="130"/>
                </a:lnTo>
                <a:lnTo>
                  <a:pt x="57" y="111"/>
                </a:lnTo>
                <a:lnTo>
                  <a:pt x="134" y="70"/>
                </a:lnTo>
                <a:lnTo>
                  <a:pt x="140" y="68"/>
                </a:lnTo>
                <a:lnTo>
                  <a:pt x="153" y="64"/>
                </a:lnTo>
                <a:lnTo>
                  <a:pt x="176" y="55"/>
                </a:lnTo>
                <a:lnTo>
                  <a:pt x="206" y="45"/>
                </a:lnTo>
                <a:lnTo>
                  <a:pt x="244" y="36"/>
                </a:lnTo>
                <a:lnTo>
                  <a:pt x="289" y="24"/>
                </a:lnTo>
                <a:lnTo>
                  <a:pt x="340" y="15"/>
                </a:lnTo>
                <a:lnTo>
                  <a:pt x="399" y="7"/>
                </a:lnTo>
                <a:lnTo>
                  <a:pt x="463" y="2"/>
                </a:lnTo>
                <a:lnTo>
                  <a:pt x="531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 dirty="0"/>
          </a:p>
        </p:txBody>
      </p:sp>
      <p:sp>
        <p:nvSpPr>
          <p:cNvPr id="23" name="タイトル 2">
            <a:extLst>
              <a:ext uri="{FF2B5EF4-FFF2-40B4-BE49-F238E27FC236}">
                <a16:creationId xmlns:a16="http://schemas.microsoft.com/office/drawing/2014/main" xmlns="" id="{55BCC17D-C664-2B14-B4B3-D4CF2231CB28}"/>
              </a:ext>
            </a:extLst>
          </p:cNvPr>
          <p:cNvSpPr txBox="1">
            <a:spLocks/>
          </p:cNvSpPr>
          <p:nvPr/>
        </p:nvSpPr>
        <p:spPr>
          <a:xfrm>
            <a:off x="4506717" y="9328921"/>
            <a:ext cx="2270271" cy="393377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633039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kumimoji="1" sz="1662" b="0" kern="1200">
                <a:solidFill>
                  <a:schemeClr val="tx1"/>
                </a:solidFill>
                <a:latin typeface="+mj-ea"/>
                <a:ea typeface="+mj-ea"/>
                <a:cs typeface="メイリオ" pitchFamily="50" charset="-128"/>
              </a:defRPr>
            </a:lvl1pPr>
          </a:lstStyle>
          <a:p>
            <a:pPr algn="ctr"/>
            <a:r>
              <a:rPr lang="en-US" altLang="ja-JP" sz="2000" b="1" dirty="0" smtClean="0">
                <a:solidFill>
                  <a:schemeClr val="bg1"/>
                </a:solidFill>
              </a:rPr>
              <a:t>082-513-3357</a:t>
            </a:r>
            <a:endParaRPr lang="ja-JP" altLang="en-US" sz="2000" b="1" dirty="0">
              <a:solidFill>
                <a:schemeClr val="bg1"/>
              </a:solidFill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xmlns="" id="{B4E14BA3-EFA2-A13D-575D-A16F5E9F1793}"/>
              </a:ext>
            </a:extLst>
          </p:cNvPr>
          <p:cNvSpPr txBox="1"/>
          <p:nvPr/>
        </p:nvSpPr>
        <p:spPr>
          <a:xfrm>
            <a:off x="147075" y="3265089"/>
            <a:ext cx="3146318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/>
              <a:t>対象期間開始</a:t>
            </a:r>
            <a:r>
              <a:rPr kumimoji="1" lang="ja-JP" altLang="en-US" sz="1400" b="1" dirty="0"/>
              <a:t>２か月前</a:t>
            </a:r>
            <a:r>
              <a:rPr kumimoji="1" lang="ja-JP" altLang="en-US" sz="1100" dirty="0"/>
              <a:t>までに、県協議会を経由して、施設園芸協会への資料提出が必要です。</a:t>
            </a:r>
            <a:endParaRPr kumimoji="1" lang="en-US" altLang="ja-JP" sz="1100" dirty="0"/>
          </a:p>
          <a:p>
            <a:r>
              <a:rPr lang="ja-JP" altLang="en-US" sz="1100" dirty="0"/>
              <a:t>県協議会へは、余裕をもってお申し込みください。</a:t>
            </a:r>
            <a:endParaRPr kumimoji="1" lang="en-US" altLang="ja-JP" sz="1100" dirty="0"/>
          </a:p>
          <a:p>
            <a:endParaRPr kumimoji="1" lang="en-US" altLang="ja-JP" sz="1100" dirty="0"/>
          </a:p>
        </p:txBody>
      </p:sp>
    </p:spTree>
    <p:extLst>
      <p:ext uri="{BB962C8B-B14F-4D97-AF65-F5344CB8AC3E}">
        <p14:creationId xmlns:p14="http://schemas.microsoft.com/office/powerpoint/2010/main" val="20486801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xmlns="" id="{25F3D902-1775-4B74-9E57-98E8D217417F}"/>
              </a:ext>
            </a:extLst>
          </p:cNvPr>
          <p:cNvSpPr txBox="1"/>
          <p:nvPr/>
        </p:nvSpPr>
        <p:spPr>
          <a:xfrm>
            <a:off x="133267" y="4712884"/>
            <a:ext cx="3934602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ja-JP" altLang="en-US" sz="1400" b="1" dirty="0">
                <a:latin typeface="+mn-ea"/>
              </a:rPr>
              <a:t>＜初めて加入する方＞</a:t>
            </a:r>
            <a:endParaRPr lang="en-US" altLang="ja-JP" sz="1400" b="1" dirty="0">
              <a:latin typeface="+mn-ea"/>
            </a:endParaRPr>
          </a:p>
          <a:p>
            <a:pPr marL="285750" indent="-285750">
              <a:spcAft>
                <a:spcPts val="600"/>
              </a:spcAft>
              <a:buFont typeface="メイリオ" panose="020B0604030504040204" pitchFamily="50" charset="-128"/>
              <a:buChar char="○"/>
            </a:pPr>
            <a:r>
              <a:rPr lang="ja-JP" altLang="en-US" sz="1200" dirty="0">
                <a:latin typeface="+mn-ea"/>
              </a:rPr>
              <a:t>省エネチェックシートの実践で燃料使用量</a:t>
            </a:r>
            <a:r>
              <a:rPr lang="en-US" altLang="ja-JP" sz="1200" b="1" dirty="0">
                <a:solidFill>
                  <a:srgbClr val="FF0000"/>
                </a:solidFill>
                <a:latin typeface="+mn-ea"/>
              </a:rPr>
              <a:t>10</a:t>
            </a:r>
            <a:r>
              <a:rPr lang="ja-JP" altLang="en-US" sz="1200" b="1" dirty="0">
                <a:solidFill>
                  <a:srgbClr val="FF0000"/>
                </a:solidFill>
                <a:latin typeface="+mn-ea"/>
              </a:rPr>
              <a:t>％減</a:t>
            </a:r>
            <a:r>
              <a:rPr lang="ja-JP" altLang="en-US" sz="1200" dirty="0">
                <a:latin typeface="+mn-ea"/>
              </a:rPr>
              <a:t>とみなせます。チェックシート以外で</a:t>
            </a:r>
            <a:r>
              <a:rPr lang="ja-JP" altLang="en-US" sz="1200" b="1" dirty="0">
                <a:solidFill>
                  <a:srgbClr val="FF0000"/>
                </a:solidFill>
                <a:latin typeface="+mn-ea"/>
              </a:rPr>
              <a:t>５％減</a:t>
            </a:r>
            <a:r>
              <a:rPr lang="ja-JP" altLang="en-US" sz="1200" dirty="0">
                <a:latin typeface="+mn-ea"/>
              </a:rPr>
              <a:t>を目指しましょう。</a:t>
            </a:r>
            <a:endParaRPr kumimoji="1" lang="en-US" altLang="ja-JP" sz="1200" dirty="0">
              <a:latin typeface="+mn-ea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xmlns="" id="{C2AF4690-3B34-4E0B-A958-8AB879EFC1FC}"/>
              </a:ext>
            </a:extLst>
          </p:cNvPr>
          <p:cNvSpPr txBox="1"/>
          <p:nvPr/>
        </p:nvSpPr>
        <p:spPr>
          <a:xfrm>
            <a:off x="74613" y="1279555"/>
            <a:ext cx="346249" cy="76559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defTabSz="914400"/>
            <a:r>
              <a:rPr lang="ja-JP" altLang="en-US" sz="1050" dirty="0"/>
              <a:t>燃料使用量</a:t>
            </a:r>
          </a:p>
        </p:txBody>
      </p:sp>
      <p:graphicFrame>
        <p:nvGraphicFramePr>
          <p:cNvPr id="15" name="グラフ 14">
            <a:extLst>
              <a:ext uri="{FF2B5EF4-FFF2-40B4-BE49-F238E27FC236}">
                <a16:creationId xmlns:a16="http://schemas.microsoft.com/office/drawing/2014/main" xmlns="" id="{6A6B36D5-95D3-4D0F-9C1B-F8DB5D8545D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39973696"/>
              </p:ext>
            </p:extLst>
          </p:nvPr>
        </p:nvGraphicFramePr>
        <p:xfrm>
          <a:off x="77040" y="1242140"/>
          <a:ext cx="3582032" cy="15755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7" name="AutoShape 3">
            <a:extLst>
              <a:ext uri="{FF2B5EF4-FFF2-40B4-BE49-F238E27FC236}">
                <a16:creationId xmlns:a16="http://schemas.microsoft.com/office/drawing/2014/main" xmlns="" id="{BAC5F417-789A-4DAE-A4C8-AD7E1AAD43F5}"/>
              </a:ext>
            </a:extLst>
          </p:cNvPr>
          <p:cNvSpPr>
            <a:spLocks noChangeArrowheads="1"/>
          </p:cNvSpPr>
          <p:nvPr/>
        </p:nvSpPr>
        <p:spPr bwMode="gray">
          <a:xfrm>
            <a:off x="179258" y="8749785"/>
            <a:ext cx="6479999" cy="216000"/>
          </a:xfrm>
          <a:prstGeom prst="roundRect">
            <a:avLst>
              <a:gd name="adj" fmla="val 0"/>
            </a:avLst>
          </a:prstGeom>
          <a:solidFill>
            <a:schemeClr val="tx2"/>
          </a:solidFill>
          <a:ln w="6350">
            <a:solidFill>
              <a:schemeClr val="tx2"/>
            </a:solidFill>
          </a:ln>
          <a:effectLst/>
        </p:spPr>
        <p:txBody>
          <a:bodyPr wrap="square" lIns="180000" tIns="108000" rIns="180000" bIns="72000" anchor="ctr" anchorCtr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 sz="1200" b="1" dirty="0">
                <a:solidFill>
                  <a:prstClr val="white"/>
                </a:solidFill>
                <a:latin typeface="+mn-ea"/>
              </a:rPr>
              <a:t>省エネや生産性向上の取組に活用可能な補助事業</a:t>
            </a:r>
          </a:p>
        </p:txBody>
      </p:sp>
      <p:pic>
        <p:nvPicPr>
          <p:cNvPr id="19" name="グラフィックス 18" descr="クリップボード: チェックマーク 枠線">
            <a:extLst>
              <a:ext uri="{FF2B5EF4-FFF2-40B4-BE49-F238E27FC236}">
                <a16:creationId xmlns:a16="http://schemas.microsoft.com/office/drawing/2014/main" xmlns="" id="{E3ABFB61-65EC-431F-B985-04DCB4FBB4B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494081" y="1415649"/>
            <a:ext cx="470737" cy="470737"/>
          </a:xfrm>
          <a:prstGeom prst="rect">
            <a:avLst/>
          </a:prstGeom>
        </p:spPr>
      </p:pic>
      <p:pic>
        <p:nvPicPr>
          <p:cNvPr id="20" name="図 10" descr="ヒートポンプ図（室内・室外機）.bmp">
            <a:extLst>
              <a:ext uri="{FF2B5EF4-FFF2-40B4-BE49-F238E27FC236}">
                <a16:creationId xmlns:a16="http://schemas.microsoft.com/office/drawing/2014/main" xmlns="" id="{3082A648-D70A-47AF-9958-E5C477500BCE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55286" y="1242140"/>
            <a:ext cx="562408" cy="51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">
            <a:extLst>
              <a:ext uri="{FF2B5EF4-FFF2-40B4-BE49-F238E27FC236}">
                <a16:creationId xmlns:a16="http://schemas.microsoft.com/office/drawing/2014/main" xmlns="" id="{3B758D8C-96B8-4779-94A3-2F51D5B91E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94839" y="1383050"/>
            <a:ext cx="534955" cy="558604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</p:pic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xmlns="" id="{D6D8FE2A-EEA6-4EB5-AC7B-8593AF5B0D98}"/>
              </a:ext>
            </a:extLst>
          </p:cNvPr>
          <p:cNvSpPr txBox="1"/>
          <p:nvPr/>
        </p:nvSpPr>
        <p:spPr>
          <a:xfrm>
            <a:off x="376905" y="1062284"/>
            <a:ext cx="9891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800" dirty="0"/>
              <a:t>省エネチェックシートの実践</a:t>
            </a:r>
            <a:endParaRPr kumimoji="1" lang="ja-JP" altLang="en-US" sz="800" dirty="0"/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xmlns="" id="{B8C0E3F7-8B0A-4D5F-9CBA-A5D5B9A9D1D2}"/>
              </a:ext>
            </a:extLst>
          </p:cNvPr>
          <p:cNvSpPr txBox="1"/>
          <p:nvPr/>
        </p:nvSpPr>
        <p:spPr>
          <a:xfrm>
            <a:off x="192066" y="9183244"/>
            <a:ext cx="6480000" cy="432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 anchor="ctr">
            <a:normAutofit/>
          </a:bodyPr>
          <a:lstStyle/>
          <a:p>
            <a:r>
              <a:rPr lang="ja-JP" altLang="en-US" sz="1200" dirty="0">
                <a:latin typeface="+mn-ea"/>
              </a:rPr>
              <a:t>〇　産地生産基盤パワーアップ事業　施設園芸エネルギー転換枠等</a:t>
            </a:r>
            <a:endParaRPr lang="en-US" altLang="ja-JP" sz="1200" dirty="0">
              <a:latin typeface="+mn-ea"/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xmlns="" id="{3BF7238B-365D-429D-ACBC-856E2A2B8664}"/>
              </a:ext>
            </a:extLst>
          </p:cNvPr>
          <p:cNvSpPr txBox="1"/>
          <p:nvPr/>
        </p:nvSpPr>
        <p:spPr>
          <a:xfrm>
            <a:off x="192066" y="5786422"/>
            <a:ext cx="412411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ja-JP" altLang="en-US" sz="1400" b="1" dirty="0">
                <a:latin typeface="+mn-ea"/>
              </a:rPr>
              <a:t>＜継続加入の方＞</a:t>
            </a:r>
            <a:endParaRPr lang="en-US" altLang="ja-JP" sz="1400" b="1" dirty="0">
              <a:latin typeface="+mn-ea"/>
            </a:endParaRPr>
          </a:p>
          <a:p>
            <a:pPr>
              <a:spcAft>
                <a:spcPts val="600"/>
              </a:spcAft>
            </a:pPr>
            <a:r>
              <a:rPr lang="ja-JP" altLang="en-US" sz="1200" dirty="0">
                <a:latin typeface="+mn-ea"/>
              </a:rPr>
              <a:t>〇　暖房機排気ガスから、</a:t>
            </a:r>
            <a:r>
              <a:rPr lang="en-US" altLang="ja-JP" sz="1200" dirty="0">
                <a:latin typeface="+mn-ea"/>
              </a:rPr>
              <a:t>CO</a:t>
            </a:r>
            <a:r>
              <a:rPr lang="en-US" altLang="ja-JP" sz="1200" baseline="-25000" dirty="0">
                <a:latin typeface="+mn-ea"/>
              </a:rPr>
              <a:t>2</a:t>
            </a:r>
            <a:r>
              <a:rPr lang="ja-JP" altLang="en-US" sz="1200" dirty="0">
                <a:latin typeface="+mn-ea"/>
              </a:rPr>
              <a:t>を回収・利用することに</a:t>
            </a:r>
            <a:r>
              <a:rPr lang="en-US" altLang="ja-JP" sz="1200" dirty="0">
                <a:latin typeface="+mn-ea"/>
              </a:rPr>
              <a:t/>
            </a:r>
            <a:br>
              <a:rPr lang="en-US" altLang="ja-JP" sz="1200" dirty="0">
                <a:latin typeface="+mn-ea"/>
              </a:rPr>
            </a:br>
            <a:r>
              <a:rPr lang="ja-JP" altLang="en-US" sz="1200" dirty="0">
                <a:latin typeface="+mn-ea"/>
              </a:rPr>
              <a:t>　　より生産性が向上し、単位生産量あたりの省エネ化</a:t>
            </a:r>
            <a:r>
              <a:rPr lang="en-US" altLang="ja-JP" sz="1200" dirty="0">
                <a:latin typeface="+mn-ea"/>
              </a:rPr>
              <a:t/>
            </a:r>
            <a:br>
              <a:rPr lang="en-US" altLang="ja-JP" sz="1200" dirty="0">
                <a:latin typeface="+mn-ea"/>
              </a:rPr>
            </a:br>
            <a:r>
              <a:rPr lang="ja-JP" altLang="en-US" sz="1200" dirty="0">
                <a:latin typeface="+mn-ea"/>
              </a:rPr>
              <a:t>　　も可能です。</a:t>
            </a:r>
            <a:endParaRPr lang="en-US" altLang="ja-JP" sz="1200" dirty="0">
              <a:latin typeface="+mn-ea"/>
            </a:endParaRPr>
          </a:p>
          <a:p>
            <a:pPr marL="285750" indent="-285750">
              <a:spcAft>
                <a:spcPts val="600"/>
              </a:spcAft>
              <a:buFont typeface="メイリオ" panose="020B0604030504040204" pitchFamily="50" charset="-128"/>
              <a:buChar char="○"/>
            </a:pPr>
            <a:r>
              <a:rPr lang="ja-JP" altLang="en-US" sz="1200" dirty="0">
                <a:latin typeface="+mn-ea"/>
              </a:rPr>
              <a:t>トータル</a:t>
            </a:r>
            <a:r>
              <a:rPr lang="en-US" altLang="ja-JP" sz="1200" dirty="0">
                <a:latin typeface="+mn-ea"/>
              </a:rPr>
              <a:t>30</a:t>
            </a:r>
            <a:r>
              <a:rPr lang="ja-JP" altLang="en-US" sz="1200" dirty="0">
                <a:latin typeface="+mn-ea"/>
              </a:rPr>
              <a:t>％の削減を達成した方は、二酸化炭素の排出量低減、環境負荷の低減に着目して、計画を作成してみましょう。</a:t>
            </a:r>
            <a:endParaRPr lang="en-US" altLang="ja-JP" sz="1200" dirty="0">
              <a:latin typeface="+mn-ea"/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xmlns="" id="{EBD7914D-0909-4486-A886-1365A6B88B3A}"/>
              </a:ext>
            </a:extLst>
          </p:cNvPr>
          <p:cNvSpPr txBox="1"/>
          <p:nvPr/>
        </p:nvSpPr>
        <p:spPr>
          <a:xfrm>
            <a:off x="134010" y="7467885"/>
            <a:ext cx="65704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ja-JP" altLang="en-US" sz="1400" b="1" dirty="0">
                <a:latin typeface="+mn-ea"/>
              </a:rPr>
              <a:t>＜対策加入前に省エネに取り組んでいる方＞</a:t>
            </a:r>
            <a:endParaRPr lang="en-US" altLang="ja-JP" sz="1400" b="1" dirty="0">
              <a:latin typeface="+mn-ea"/>
            </a:endParaRPr>
          </a:p>
          <a:p>
            <a:pPr marL="285750" indent="-285750">
              <a:spcAft>
                <a:spcPts val="600"/>
              </a:spcAft>
              <a:buFont typeface="メイリオ" panose="020B0604030504040204" pitchFamily="50" charset="-128"/>
              <a:buChar char="○"/>
            </a:pPr>
            <a:r>
              <a:rPr lang="ja-JP" altLang="en-US" sz="1200">
                <a:latin typeface="+mn-ea"/>
              </a:rPr>
              <a:t>燃料使</a:t>
            </a:r>
            <a:r>
              <a:rPr lang="ja-JP" altLang="en-US" sz="1200" dirty="0">
                <a:latin typeface="+mn-ea"/>
              </a:rPr>
              <a:t>用量削減の基準となる「現在使用量」は、過去７年中５年の平均値を用いることから、７年以内に省エネに取り組んでいる方は、これまでの取組を加味できます。また、地域の</a:t>
            </a:r>
            <a:r>
              <a:rPr lang="ja-JP" altLang="en-US" sz="1200">
                <a:latin typeface="+mn-ea"/>
              </a:rPr>
              <a:t>標準的な燃料使</a:t>
            </a:r>
            <a:r>
              <a:rPr lang="ja-JP" altLang="en-US" sz="1200" dirty="0">
                <a:latin typeface="+mn-ea"/>
              </a:rPr>
              <a:t>用量を「現在使用量」とすることも可能です。</a:t>
            </a:r>
            <a:endParaRPr lang="en-US" altLang="ja-JP" sz="1200" dirty="0">
              <a:latin typeface="+mn-ea"/>
            </a:endParaRPr>
          </a:p>
          <a:p>
            <a:pPr marL="285750" indent="-285750">
              <a:spcAft>
                <a:spcPts val="600"/>
              </a:spcAft>
              <a:buFont typeface="メイリオ" panose="020B0604030504040204" pitchFamily="50" charset="-128"/>
              <a:buChar char="○"/>
            </a:pPr>
            <a:r>
              <a:rPr lang="ja-JP" altLang="en-US" sz="1200" dirty="0">
                <a:latin typeface="+mn-ea"/>
              </a:rPr>
              <a:t>７年以上前に省エネ機器等を導入した方は、機器や資材の性能向上も検討してみましょう。</a:t>
            </a:r>
            <a:endParaRPr lang="en-US" altLang="ja-JP" sz="1200" dirty="0">
              <a:latin typeface="+mn-ea"/>
            </a:endParaRPr>
          </a:p>
        </p:txBody>
      </p:sp>
      <p:sp>
        <p:nvSpPr>
          <p:cNvPr id="27" name="Text Box 2">
            <a:extLst>
              <a:ext uri="{FF2B5EF4-FFF2-40B4-BE49-F238E27FC236}">
                <a16:creationId xmlns:a16="http://schemas.microsoft.com/office/drawing/2014/main" xmlns="" id="{7DCDFDD0-4610-4C69-878D-CBCF4B1C2F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6181" y="7101984"/>
            <a:ext cx="1186104" cy="264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9753" tIns="9543" rIns="79753" bIns="9543" numCol="1" anchor="t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marL="0" algn="l" defTabSz="1003178" rtl="0" eaLnBrk="1" latinLnBrk="0" hangingPunct="1">
              <a:defRPr kumimoji="1" sz="19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1589" algn="l" defTabSz="1003178" rtl="0" eaLnBrk="1" latinLnBrk="0" hangingPunct="1">
              <a:defRPr kumimoji="1" sz="19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3178" algn="l" defTabSz="1003178" rtl="0" eaLnBrk="1" latinLnBrk="0" hangingPunct="1">
              <a:defRPr kumimoji="1" sz="19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04768" algn="l" defTabSz="1003178" rtl="0" eaLnBrk="1" latinLnBrk="0" hangingPunct="1">
              <a:defRPr kumimoji="1" sz="19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06357" algn="l" defTabSz="1003178" rtl="0" eaLnBrk="1" latinLnBrk="0" hangingPunct="1">
              <a:defRPr kumimoji="1" sz="19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07945" algn="l" defTabSz="1003178" rtl="0" eaLnBrk="1" latinLnBrk="0" hangingPunct="1">
              <a:defRPr kumimoji="1" sz="19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09535" algn="l" defTabSz="1003178" rtl="0" eaLnBrk="1" latinLnBrk="0" hangingPunct="1">
              <a:defRPr kumimoji="1" sz="19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11124" algn="l" defTabSz="1003178" rtl="0" eaLnBrk="1" latinLnBrk="0" hangingPunct="1">
              <a:defRPr kumimoji="1" sz="19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12712" algn="l" defTabSz="1003178" rtl="0" eaLnBrk="1" latinLnBrk="0" hangingPunct="1">
              <a:defRPr kumimoji="1" sz="19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800" dirty="0"/>
              <a:t>▲省エネ通知のページＱ</a:t>
            </a:r>
            <a:r>
              <a:rPr lang="en-US" altLang="ja-JP" sz="800" dirty="0"/>
              <a:t>R</a:t>
            </a:r>
            <a:r>
              <a:rPr lang="ja-JP" altLang="en-US" sz="800" dirty="0"/>
              <a:t>コード</a:t>
            </a:r>
            <a:endParaRPr lang="en-US" altLang="ja-JP" sz="800" dirty="0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xmlns="" id="{827A4054-A2B7-4411-8B54-ACD0BB45F387}"/>
              </a:ext>
            </a:extLst>
          </p:cNvPr>
          <p:cNvSpPr txBox="1"/>
          <p:nvPr/>
        </p:nvSpPr>
        <p:spPr>
          <a:xfrm>
            <a:off x="831024" y="1934727"/>
            <a:ext cx="10162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800" dirty="0"/>
              <a:t>省エネ効果のある資材等を導入</a:t>
            </a:r>
            <a:endParaRPr kumimoji="1" lang="ja-JP" altLang="en-US" sz="800" dirty="0"/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xmlns="" id="{094D104B-BBC3-4DF8-821F-6B3995688F12}"/>
              </a:ext>
            </a:extLst>
          </p:cNvPr>
          <p:cNvSpPr txBox="1"/>
          <p:nvPr/>
        </p:nvSpPr>
        <p:spPr>
          <a:xfrm>
            <a:off x="2115209" y="1837950"/>
            <a:ext cx="9975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800" dirty="0"/>
              <a:t>ヒートポンプ等</a:t>
            </a:r>
            <a:endParaRPr lang="en-US" altLang="ja-JP" sz="800" dirty="0"/>
          </a:p>
          <a:p>
            <a:pPr algn="ctr"/>
            <a:r>
              <a:rPr lang="ja-JP" altLang="en-US" sz="800" dirty="0"/>
              <a:t>省エネ機器の導入</a:t>
            </a:r>
            <a:endParaRPr kumimoji="1" lang="ja-JP" altLang="en-US" sz="800" dirty="0"/>
          </a:p>
        </p:txBody>
      </p:sp>
      <p:sp>
        <p:nvSpPr>
          <p:cNvPr id="32" name="矢印: 下 31">
            <a:extLst>
              <a:ext uri="{FF2B5EF4-FFF2-40B4-BE49-F238E27FC236}">
                <a16:creationId xmlns:a16="http://schemas.microsoft.com/office/drawing/2014/main" xmlns="" id="{DA3DB5BA-12C1-4DBC-A246-54C7649AA684}"/>
              </a:ext>
            </a:extLst>
          </p:cNvPr>
          <p:cNvSpPr/>
          <p:nvPr/>
        </p:nvSpPr>
        <p:spPr bwMode="auto">
          <a:xfrm>
            <a:off x="1656056" y="1169893"/>
            <a:ext cx="396169" cy="502163"/>
          </a:xfrm>
          <a:prstGeom prst="downArrow">
            <a:avLst/>
          </a:prstGeom>
          <a:solidFill>
            <a:srgbClr val="FFCCFF"/>
          </a:solidFill>
          <a:ln w="6350">
            <a:noFill/>
          </a:ln>
          <a:effectLst/>
        </p:spPr>
        <p:txBody>
          <a:bodyPr rot="0" spcFirstLastPara="0" vertOverflow="overflow" horzOverflow="overflow" vert="horz" wrap="none" lIns="108000" tIns="108000" rIns="108000" bIns="9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9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1100" b="1" dirty="0">
                <a:solidFill>
                  <a:srgbClr val="FF00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15%</a:t>
            </a:r>
          </a:p>
          <a:p>
            <a:pPr algn="ctr">
              <a:lnSpc>
                <a:spcPts val="900"/>
              </a:lnSpc>
              <a:spcBef>
                <a:spcPct val="0"/>
              </a:spcBef>
              <a:spcAft>
                <a:spcPts val="600"/>
              </a:spcAft>
            </a:pPr>
            <a:r>
              <a:rPr lang="ja-JP" altLang="en-US" sz="1100" b="1" dirty="0">
                <a:solidFill>
                  <a:srgbClr val="FF00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削減</a:t>
            </a:r>
            <a:endParaRPr lang="en-US" altLang="ja-JP" sz="1100" b="1" dirty="0">
              <a:solidFill>
                <a:srgbClr val="FF0000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33" name="正方形/長方形 32">
            <a:extLst>
              <a:ext uri="{FF2B5EF4-FFF2-40B4-BE49-F238E27FC236}">
                <a16:creationId xmlns:a16="http://schemas.microsoft.com/office/drawing/2014/main" xmlns="" id="{83A81360-7A65-4C77-A316-921E5D55D2F5}"/>
              </a:ext>
            </a:extLst>
          </p:cNvPr>
          <p:cNvSpPr/>
          <p:nvPr/>
        </p:nvSpPr>
        <p:spPr bwMode="auto">
          <a:xfrm>
            <a:off x="376335" y="2542336"/>
            <a:ext cx="1509012" cy="210058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  <a:effectLst/>
        </p:spPr>
        <p:txBody>
          <a:bodyPr rot="0" spcFirstLastPara="0" vertOverflow="overflow" horzOverflow="overflow" vert="horz" wrap="square" lIns="108000" tIns="0" rIns="10800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ja-JP" altLang="en-US" sz="1050" dirty="0">
                <a:solidFill>
                  <a:srgbClr val="4D4D4D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１期目</a:t>
            </a:r>
          </a:p>
        </p:txBody>
      </p:sp>
      <p:sp>
        <p:nvSpPr>
          <p:cNvPr id="34" name="正方形/長方形 33">
            <a:extLst>
              <a:ext uri="{FF2B5EF4-FFF2-40B4-BE49-F238E27FC236}">
                <a16:creationId xmlns:a16="http://schemas.microsoft.com/office/drawing/2014/main" xmlns="" id="{F9B84D5E-3C28-4F3E-8F93-B2200F05A880}"/>
              </a:ext>
            </a:extLst>
          </p:cNvPr>
          <p:cNvSpPr/>
          <p:nvPr/>
        </p:nvSpPr>
        <p:spPr bwMode="auto">
          <a:xfrm>
            <a:off x="1885347" y="2542112"/>
            <a:ext cx="1434421" cy="210058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  <a:effectLst/>
        </p:spPr>
        <p:txBody>
          <a:bodyPr rot="0" spcFirstLastPara="0" vertOverflow="overflow" horzOverflow="overflow" vert="horz" wrap="square" lIns="108000" tIns="0" rIns="10800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</a:pPr>
            <a:r>
              <a:rPr lang="ja-JP" altLang="en-US" sz="1050" dirty="0">
                <a:solidFill>
                  <a:srgbClr val="4D4D4D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２</a:t>
            </a:r>
            <a:r>
              <a:rPr kumimoji="1" lang="ja-JP" altLang="en-US" sz="1050" dirty="0">
                <a:solidFill>
                  <a:srgbClr val="4D4D4D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期目</a:t>
            </a:r>
          </a:p>
        </p:txBody>
      </p:sp>
      <p:sp>
        <p:nvSpPr>
          <p:cNvPr id="16" name="矢印: 下 15">
            <a:extLst>
              <a:ext uri="{FF2B5EF4-FFF2-40B4-BE49-F238E27FC236}">
                <a16:creationId xmlns:a16="http://schemas.microsoft.com/office/drawing/2014/main" xmlns="" id="{1C9CBB29-501F-4FAB-A357-3DD23E4570B1}"/>
              </a:ext>
            </a:extLst>
          </p:cNvPr>
          <p:cNvSpPr/>
          <p:nvPr/>
        </p:nvSpPr>
        <p:spPr bwMode="auto">
          <a:xfrm>
            <a:off x="3057953" y="1158016"/>
            <a:ext cx="396169" cy="987784"/>
          </a:xfrm>
          <a:prstGeom prst="downArrow">
            <a:avLst/>
          </a:prstGeom>
          <a:solidFill>
            <a:srgbClr val="FFCCFF"/>
          </a:solidFill>
          <a:ln w="6350">
            <a:noFill/>
          </a:ln>
          <a:effectLst/>
        </p:spPr>
        <p:txBody>
          <a:bodyPr rot="0" spcFirstLastPara="0" vertOverflow="overflow" horzOverflow="overflow" vert="horz" wrap="none" lIns="108000" tIns="108000" rIns="108000" bIns="9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1200"/>
              </a:lnSpc>
              <a:spcBef>
                <a:spcPct val="0"/>
              </a:spcBef>
              <a:spcAft>
                <a:spcPts val="600"/>
              </a:spcAft>
            </a:pPr>
            <a:r>
              <a:rPr lang="ja-JP" altLang="en-US" sz="1100" b="1" dirty="0">
                <a:solidFill>
                  <a:srgbClr val="FF00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合計</a:t>
            </a:r>
            <a:endParaRPr lang="en-US" altLang="ja-JP" sz="1100" b="1" dirty="0">
              <a:solidFill>
                <a:srgbClr val="FF0000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algn="ctr">
              <a:lnSpc>
                <a:spcPts val="12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1100" b="1" dirty="0">
                <a:solidFill>
                  <a:srgbClr val="FF00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30%</a:t>
            </a:r>
          </a:p>
        </p:txBody>
      </p:sp>
      <p:sp>
        <p:nvSpPr>
          <p:cNvPr id="36" name="タイトル 2">
            <a:extLst>
              <a:ext uri="{FF2B5EF4-FFF2-40B4-BE49-F238E27FC236}">
                <a16:creationId xmlns:a16="http://schemas.microsoft.com/office/drawing/2014/main" xmlns="" id="{8F58B7EE-AD16-459B-B315-D70A01A9ED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6456"/>
            <a:ext cx="6858000" cy="35202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/>
          <a:lstStyle/>
          <a:p>
            <a:pPr algn="ctr"/>
            <a:r>
              <a:rPr lang="ja-JP" altLang="en-US" sz="1600" b="1" dirty="0">
                <a:solidFill>
                  <a:schemeClr val="bg1"/>
                </a:solidFill>
              </a:rPr>
              <a:t>施設園芸セーフティネット構築事業加入に向けたヒント</a:t>
            </a:r>
          </a:p>
        </p:txBody>
      </p:sp>
      <p:pic>
        <p:nvPicPr>
          <p:cNvPr id="39" name="図 38">
            <a:extLst>
              <a:ext uri="{FF2B5EF4-FFF2-40B4-BE49-F238E27FC236}">
                <a16:creationId xmlns:a16="http://schemas.microsoft.com/office/drawing/2014/main" xmlns="" id="{4CCCC0CC-5E23-4DBA-A020-05642A09F06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35176" y="4651524"/>
            <a:ext cx="834039" cy="969150"/>
          </a:xfrm>
          <a:prstGeom prst="rect">
            <a:avLst/>
          </a:prstGeom>
        </p:spPr>
      </p:pic>
      <p:pic>
        <p:nvPicPr>
          <p:cNvPr id="41" name="図 40">
            <a:extLst>
              <a:ext uri="{FF2B5EF4-FFF2-40B4-BE49-F238E27FC236}">
                <a16:creationId xmlns:a16="http://schemas.microsoft.com/office/drawing/2014/main" xmlns="" id="{4B942997-12BA-4010-BB9F-9966D88DEA3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763075" y="5915058"/>
            <a:ext cx="847187" cy="1140588"/>
          </a:xfrm>
          <a:prstGeom prst="rect">
            <a:avLst/>
          </a:prstGeom>
        </p:spPr>
      </p:pic>
      <p:pic>
        <p:nvPicPr>
          <p:cNvPr id="42" name="図 41">
            <a:extLst>
              <a:ext uri="{FF2B5EF4-FFF2-40B4-BE49-F238E27FC236}">
                <a16:creationId xmlns:a16="http://schemas.microsoft.com/office/drawing/2014/main" xmlns="" id="{BDEC6A26-1C55-43CF-B3A0-A216E2BF570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182665" y="4651398"/>
            <a:ext cx="1470255" cy="969276"/>
          </a:xfrm>
          <a:prstGeom prst="rect">
            <a:avLst/>
          </a:prstGeom>
        </p:spPr>
      </p:pic>
      <p:sp>
        <p:nvSpPr>
          <p:cNvPr id="28" name="四角形: 角を丸くする 27">
            <a:extLst>
              <a:ext uri="{FF2B5EF4-FFF2-40B4-BE49-F238E27FC236}">
                <a16:creationId xmlns:a16="http://schemas.microsoft.com/office/drawing/2014/main" xmlns="" id="{126D42CD-CE33-4ED1-BCCD-4B2486ACB599}"/>
              </a:ext>
            </a:extLst>
          </p:cNvPr>
          <p:cNvSpPr/>
          <p:nvPr/>
        </p:nvSpPr>
        <p:spPr bwMode="auto">
          <a:xfrm>
            <a:off x="3531121" y="563079"/>
            <a:ext cx="2258764" cy="250753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6350">
            <a:noFill/>
          </a:ln>
          <a:effectLst/>
        </p:spPr>
        <p:txBody>
          <a:bodyPr rot="0" spcFirstLastPara="0" vertOverflow="overflow" horzOverflow="overflow" vert="horz" wrap="square" lIns="180000" tIns="36000" rIns="180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dist"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ja-JP" altLang="en-US" sz="1200" b="1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セーフティネットの仕組み</a:t>
            </a:r>
          </a:p>
        </p:txBody>
      </p:sp>
      <p:sp>
        <p:nvSpPr>
          <p:cNvPr id="50" name="四角形: 角を丸くする 49">
            <a:extLst>
              <a:ext uri="{FF2B5EF4-FFF2-40B4-BE49-F238E27FC236}">
                <a16:creationId xmlns:a16="http://schemas.microsoft.com/office/drawing/2014/main" xmlns="" id="{89C29ADB-B6BC-4472-8B0D-A93EB8DDA7E6}"/>
              </a:ext>
            </a:extLst>
          </p:cNvPr>
          <p:cNvSpPr/>
          <p:nvPr/>
        </p:nvSpPr>
        <p:spPr bwMode="auto">
          <a:xfrm>
            <a:off x="179258" y="562477"/>
            <a:ext cx="2258764" cy="252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6350">
            <a:noFill/>
          </a:ln>
          <a:effectLst/>
        </p:spPr>
        <p:txBody>
          <a:bodyPr rot="0" spcFirstLastPara="0" vertOverflow="overflow" horzOverflow="overflow" vert="horz" wrap="square" lIns="180000" tIns="36000" rIns="180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dist"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ja-JP" altLang="en-US" sz="1200" b="1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省エネ計画のイメージ</a:t>
            </a:r>
          </a:p>
        </p:txBody>
      </p:sp>
      <p:sp>
        <p:nvSpPr>
          <p:cNvPr id="55" name="Text Box 2">
            <a:extLst>
              <a:ext uri="{FF2B5EF4-FFF2-40B4-BE49-F238E27FC236}">
                <a16:creationId xmlns:a16="http://schemas.microsoft.com/office/drawing/2014/main" xmlns="" id="{7EA0C5C6-93FD-4BCA-8764-5C9EB02FD1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12657" y="5736693"/>
            <a:ext cx="1299823" cy="166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9753" tIns="9543" rIns="79753" bIns="9543" numCol="1" anchor="t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marL="0" algn="l" defTabSz="1003178" rtl="0" eaLnBrk="1" latinLnBrk="0" hangingPunct="1">
              <a:defRPr kumimoji="1" sz="19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1589" algn="l" defTabSz="1003178" rtl="0" eaLnBrk="1" latinLnBrk="0" hangingPunct="1">
              <a:defRPr kumimoji="1" sz="19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3178" algn="l" defTabSz="1003178" rtl="0" eaLnBrk="1" latinLnBrk="0" hangingPunct="1">
              <a:defRPr kumimoji="1" sz="19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04768" algn="l" defTabSz="1003178" rtl="0" eaLnBrk="1" latinLnBrk="0" hangingPunct="1">
              <a:defRPr kumimoji="1" sz="19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06357" algn="l" defTabSz="1003178" rtl="0" eaLnBrk="1" latinLnBrk="0" hangingPunct="1">
              <a:defRPr kumimoji="1" sz="19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07945" algn="l" defTabSz="1003178" rtl="0" eaLnBrk="1" latinLnBrk="0" hangingPunct="1">
              <a:defRPr kumimoji="1" sz="19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09535" algn="l" defTabSz="1003178" rtl="0" eaLnBrk="1" latinLnBrk="0" hangingPunct="1">
              <a:defRPr kumimoji="1" sz="19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11124" algn="l" defTabSz="1003178" rtl="0" eaLnBrk="1" latinLnBrk="0" hangingPunct="1">
              <a:defRPr kumimoji="1" sz="19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12712" algn="l" defTabSz="1003178" rtl="0" eaLnBrk="1" latinLnBrk="0" hangingPunct="1">
              <a:defRPr kumimoji="1" sz="19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800" dirty="0"/>
              <a:t>▲省エネチェックシート</a:t>
            </a:r>
            <a:endParaRPr lang="en-US" altLang="ja-JP" sz="800" dirty="0"/>
          </a:p>
        </p:txBody>
      </p:sp>
      <p:sp>
        <p:nvSpPr>
          <p:cNvPr id="57" name="Text Box 2">
            <a:extLst>
              <a:ext uri="{FF2B5EF4-FFF2-40B4-BE49-F238E27FC236}">
                <a16:creationId xmlns:a16="http://schemas.microsoft.com/office/drawing/2014/main" xmlns="" id="{6E5098D0-7257-4053-BB1B-DE1A846D60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58177" y="5664271"/>
            <a:ext cx="1299823" cy="166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9753" tIns="9543" rIns="79753" bIns="9543" numCol="1" anchor="t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marL="0" algn="l" defTabSz="1003178" rtl="0" eaLnBrk="1" latinLnBrk="0" hangingPunct="1">
              <a:defRPr kumimoji="1" sz="19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1589" algn="l" defTabSz="1003178" rtl="0" eaLnBrk="1" latinLnBrk="0" hangingPunct="1">
              <a:defRPr kumimoji="1" sz="19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3178" algn="l" defTabSz="1003178" rtl="0" eaLnBrk="1" latinLnBrk="0" hangingPunct="1">
              <a:defRPr kumimoji="1" sz="19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04768" algn="l" defTabSz="1003178" rtl="0" eaLnBrk="1" latinLnBrk="0" hangingPunct="1">
              <a:defRPr kumimoji="1" sz="19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06357" algn="l" defTabSz="1003178" rtl="0" eaLnBrk="1" latinLnBrk="0" hangingPunct="1">
              <a:defRPr kumimoji="1" sz="19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07945" algn="l" defTabSz="1003178" rtl="0" eaLnBrk="1" latinLnBrk="0" hangingPunct="1">
              <a:defRPr kumimoji="1" sz="19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09535" algn="l" defTabSz="1003178" rtl="0" eaLnBrk="1" latinLnBrk="0" hangingPunct="1">
              <a:defRPr kumimoji="1" sz="19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11124" algn="l" defTabSz="1003178" rtl="0" eaLnBrk="1" latinLnBrk="0" hangingPunct="1">
              <a:defRPr kumimoji="1" sz="19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12712" algn="l" defTabSz="1003178" rtl="0" eaLnBrk="1" latinLnBrk="0" hangingPunct="1">
              <a:defRPr kumimoji="1" sz="19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800" dirty="0"/>
              <a:t>▲省エネマニュアル</a:t>
            </a:r>
            <a:endParaRPr lang="en-US" altLang="ja-JP" sz="800" dirty="0"/>
          </a:p>
        </p:txBody>
      </p:sp>
      <p:sp>
        <p:nvSpPr>
          <p:cNvPr id="58" name="Text Box 2">
            <a:extLst>
              <a:ext uri="{FF2B5EF4-FFF2-40B4-BE49-F238E27FC236}">
                <a16:creationId xmlns:a16="http://schemas.microsoft.com/office/drawing/2014/main" xmlns="" id="{44207BFD-7790-430A-8F82-BD41B6AB23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2285" y="7138649"/>
            <a:ext cx="1299823" cy="166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9753" tIns="9543" rIns="79753" bIns="9543" numCol="1" anchor="t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marL="0" algn="l" defTabSz="1003178" rtl="0" eaLnBrk="1" latinLnBrk="0" hangingPunct="1">
              <a:defRPr kumimoji="1" sz="19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1589" algn="l" defTabSz="1003178" rtl="0" eaLnBrk="1" latinLnBrk="0" hangingPunct="1">
              <a:defRPr kumimoji="1" sz="19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3178" algn="l" defTabSz="1003178" rtl="0" eaLnBrk="1" latinLnBrk="0" hangingPunct="1">
              <a:defRPr kumimoji="1" sz="19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04768" algn="l" defTabSz="1003178" rtl="0" eaLnBrk="1" latinLnBrk="0" hangingPunct="1">
              <a:defRPr kumimoji="1" sz="19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06357" algn="l" defTabSz="1003178" rtl="0" eaLnBrk="1" latinLnBrk="0" hangingPunct="1">
              <a:defRPr kumimoji="1" sz="19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07945" algn="l" defTabSz="1003178" rtl="0" eaLnBrk="1" latinLnBrk="0" hangingPunct="1">
              <a:defRPr kumimoji="1" sz="19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09535" algn="l" defTabSz="1003178" rtl="0" eaLnBrk="1" latinLnBrk="0" hangingPunct="1">
              <a:defRPr kumimoji="1" sz="19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11124" algn="l" defTabSz="1003178" rtl="0" eaLnBrk="1" latinLnBrk="0" hangingPunct="1">
              <a:defRPr kumimoji="1" sz="19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12712" algn="l" defTabSz="1003178" rtl="0" eaLnBrk="1" latinLnBrk="0" hangingPunct="1">
              <a:defRPr kumimoji="1" sz="19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800" dirty="0"/>
              <a:t>▲省エネで収益力向上を</a:t>
            </a:r>
            <a:endParaRPr lang="en-US" altLang="ja-JP" sz="800" dirty="0"/>
          </a:p>
        </p:txBody>
      </p:sp>
      <p:sp>
        <p:nvSpPr>
          <p:cNvPr id="5" name="四角形: 角を丸くする 4">
            <a:extLst>
              <a:ext uri="{FF2B5EF4-FFF2-40B4-BE49-F238E27FC236}">
                <a16:creationId xmlns:a16="http://schemas.microsoft.com/office/drawing/2014/main" xmlns="" id="{1E23E06E-0443-4190-90AA-A263FD493E7D}"/>
              </a:ext>
            </a:extLst>
          </p:cNvPr>
          <p:cNvSpPr/>
          <p:nvPr/>
        </p:nvSpPr>
        <p:spPr bwMode="auto">
          <a:xfrm>
            <a:off x="5580298" y="9219244"/>
            <a:ext cx="955897" cy="360000"/>
          </a:xfrm>
          <a:prstGeom prst="round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  <a:effectLst/>
        </p:spPr>
        <p:txBody>
          <a:bodyPr rot="0" spcFirstLastPara="0" vertOverflow="overflow" horzOverflow="overflow" vert="horz" wrap="square" lIns="108000" tIns="0" rIns="108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ja-JP" altLang="en-US" sz="1600" b="1" dirty="0">
                <a:solidFill>
                  <a:srgbClr val="4D4D4D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　検索</a:t>
            </a:r>
          </a:p>
        </p:txBody>
      </p:sp>
      <p:pic>
        <p:nvPicPr>
          <p:cNvPr id="7" name="グラフィックス 6" descr="拡大鏡 単色塗りつぶし">
            <a:extLst>
              <a:ext uri="{FF2B5EF4-FFF2-40B4-BE49-F238E27FC236}">
                <a16:creationId xmlns:a16="http://schemas.microsoft.com/office/drawing/2014/main" xmlns="" id="{6D0A628E-F1C7-4EC3-8DFE-600786F7946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>
            <a:off x="5637951" y="9077263"/>
            <a:ext cx="285571" cy="285571"/>
          </a:xfrm>
          <a:prstGeom prst="rect">
            <a:avLst/>
          </a:prstGeom>
        </p:spPr>
      </p:pic>
      <p:graphicFrame>
        <p:nvGraphicFramePr>
          <p:cNvPr id="6" name="グラフ 5">
            <a:extLst>
              <a:ext uri="{FF2B5EF4-FFF2-40B4-BE49-F238E27FC236}">
                <a16:creationId xmlns:a16="http://schemas.microsoft.com/office/drawing/2014/main" xmlns="" id="{A4F6863A-4E5D-49B0-878E-5173EA92C4E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51909864"/>
              </p:ext>
            </p:extLst>
          </p:nvPr>
        </p:nvGraphicFramePr>
        <p:xfrm>
          <a:off x="3648997" y="976368"/>
          <a:ext cx="2920218" cy="18311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4"/>
          </a:graphicData>
        </a:graphic>
      </p:graphicFrame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xmlns="" id="{18101527-09E4-42F7-9DDD-9A2B19754543}"/>
              </a:ext>
            </a:extLst>
          </p:cNvPr>
          <p:cNvSpPr txBox="1"/>
          <p:nvPr/>
        </p:nvSpPr>
        <p:spPr>
          <a:xfrm>
            <a:off x="6470485" y="1462808"/>
            <a:ext cx="346249" cy="95419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050" dirty="0"/>
              <a:t>発動基準価格</a:t>
            </a:r>
            <a:endParaRPr kumimoji="1" lang="ja-JP" altLang="en-US" sz="1050" dirty="0"/>
          </a:p>
        </p:txBody>
      </p:sp>
      <p:sp>
        <p:nvSpPr>
          <p:cNvPr id="9" name="二等辺三角形 8">
            <a:extLst>
              <a:ext uri="{FF2B5EF4-FFF2-40B4-BE49-F238E27FC236}">
                <a16:creationId xmlns:a16="http://schemas.microsoft.com/office/drawing/2014/main" xmlns="" id="{3055E60D-BC1B-46B6-BBB8-CE51490223DF}"/>
              </a:ext>
            </a:extLst>
          </p:cNvPr>
          <p:cNvSpPr/>
          <p:nvPr/>
        </p:nvSpPr>
        <p:spPr bwMode="auto">
          <a:xfrm rot="16200000">
            <a:off x="6320037" y="1799106"/>
            <a:ext cx="184599" cy="51189"/>
          </a:xfrm>
          <a:prstGeom prst="triangle">
            <a:avLst/>
          </a:prstGeom>
          <a:solidFill>
            <a:schemeClr val="tx1"/>
          </a:solidFill>
          <a:ln w="6350">
            <a:noFill/>
          </a:ln>
          <a:effectLst/>
        </p:spPr>
        <p:txBody>
          <a:bodyPr rot="0" spcFirstLastPara="0" vertOverflow="overflow" horzOverflow="overflow" vert="horz" wrap="square" lIns="108000" tIns="108000" rIns="108000" bIns="9000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just"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</a:pPr>
            <a:endParaRPr kumimoji="1" lang="ja-JP" altLang="en-US" sz="1600" dirty="0">
              <a:solidFill>
                <a:srgbClr val="4D4D4D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xmlns="" id="{3A53FA0F-3A86-447B-9341-EC07C0DC296A}"/>
              </a:ext>
            </a:extLst>
          </p:cNvPr>
          <p:cNvSpPr/>
          <p:nvPr/>
        </p:nvSpPr>
        <p:spPr bwMode="auto">
          <a:xfrm>
            <a:off x="3770647" y="1046000"/>
            <a:ext cx="346249" cy="178351"/>
          </a:xfrm>
          <a:prstGeom prst="rect">
            <a:avLst/>
          </a:prstGeom>
          <a:solidFill>
            <a:srgbClr val="FF9999"/>
          </a:solidFill>
          <a:ln w="6350">
            <a:noFill/>
          </a:ln>
          <a:effectLst/>
        </p:spPr>
        <p:txBody>
          <a:bodyPr rot="0" spcFirstLastPara="0" vertOverflow="overflow" horzOverflow="overflow" vert="horz" wrap="square" lIns="108000" tIns="108000" rIns="108000" bIns="9000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just"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</a:pPr>
            <a:endParaRPr kumimoji="1" lang="ja-JP" altLang="en-US" sz="1600" dirty="0">
              <a:solidFill>
                <a:srgbClr val="4D4D4D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xmlns="" id="{DCB46933-45B3-4381-A5A6-C3C065253E0C}"/>
              </a:ext>
            </a:extLst>
          </p:cNvPr>
          <p:cNvSpPr txBox="1"/>
          <p:nvPr/>
        </p:nvSpPr>
        <p:spPr>
          <a:xfrm>
            <a:off x="4182665" y="1017945"/>
            <a:ext cx="9361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50" dirty="0"/>
              <a:t>=</a:t>
            </a:r>
            <a:r>
              <a:rPr lang="ja-JP" altLang="en-US" sz="1050" dirty="0"/>
              <a:t>補填分</a:t>
            </a:r>
            <a:endParaRPr kumimoji="1" lang="ja-JP" altLang="en-US" sz="1050" dirty="0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xmlns="" id="{2D38D5C4-B471-462E-8821-157BF585149C}"/>
              </a:ext>
            </a:extLst>
          </p:cNvPr>
          <p:cNvSpPr txBox="1"/>
          <p:nvPr/>
        </p:nvSpPr>
        <p:spPr>
          <a:xfrm>
            <a:off x="4963082" y="867136"/>
            <a:ext cx="16536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/>
              <a:t>価格上昇分を補填し、経営への影響を緩和</a:t>
            </a:r>
          </a:p>
        </p:txBody>
      </p:sp>
      <p:sp>
        <p:nvSpPr>
          <p:cNvPr id="37" name="四角形: 角を丸くする 36">
            <a:extLst>
              <a:ext uri="{FF2B5EF4-FFF2-40B4-BE49-F238E27FC236}">
                <a16:creationId xmlns:a16="http://schemas.microsoft.com/office/drawing/2014/main" xmlns="" id="{2A507B80-A02B-A99A-E1D4-3361BED3FE04}"/>
              </a:ext>
            </a:extLst>
          </p:cNvPr>
          <p:cNvSpPr/>
          <p:nvPr/>
        </p:nvSpPr>
        <p:spPr bwMode="auto">
          <a:xfrm>
            <a:off x="179258" y="3035306"/>
            <a:ext cx="1234422" cy="288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6350">
            <a:noFill/>
          </a:ln>
          <a:effectLst/>
        </p:spPr>
        <p:txBody>
          <a:bodyPr rot="0" spcFirstLastPara="0" vertOverflow="overflow" horzOverflow="overflow" vert="horz" wrap="square" lIns="180000" tIns="36000" rIns="180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dist"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ja-JP" altLang="en-US" sz="1200" b="1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申請手続</a:t>
            </a:r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xmlns="" id="{92B0A3A1-EF43-0D61-5E47-D570D1E39B46}"/>
              </a:ext>
            </a:extLst>
          </p:cNvPr>
          <p:cNvSpPr txBox="1"/>
          <p:nvPr/>
        </p:nvSpPr>
        <p:spPr>
          <a:xfrm>
            <a:off x="3601965" y="3047147"/>
            <a:ext cx="3078737" cy="14261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tIns="108000" bIns="108000" rtlCol="0">
            <a:spAutoFit/>
          </a:bodyPr>
          <a:lstStyle/>
          <a:p>
            <a:pPr marL="216000" indent="-216000">
              <a:spcAft>
                <a:spcPts val="300"/>
              </a:spcAft>
            </a:pPr>
            <a:r>
              <a:rPr kumimoji="1" lang="ja-JP" altLang="en-US" sz="1100" b="1" dirty="0"/>
              <a:t>＜支援対象者としての申請に必要な書類＞</a:t>
            </a:r>
            <a:endParaRPr kumimoji="1" lang="en-US" altLang="ja-JP" sz="1100" b="1" dirty="0"/>
          </a:p>
          <a:p>
            <a:pPr marL="216000" indent="-216000">
              <a:spcAft>
                <a:spcPts val="300"/>
              </a:spcAft>
            </a:pPr>
            <a:r>
              <a:rPr kumimoji="1" lang="ja-JP" altLang="en-US" sz="1100" dirty="0"/>
              <a:t>□ 事業実施計画書</a:t>
            </a:r>
            <a:endParaRPr kumimoji="1" lang="en-US" altLang="ja-JP" sz="1100" dirty="0"/>
          </a:p>
          <a:p>
            <a:pPr marL="216000" indent="-216000">
              <a:spcAft>
                <a:spcPts val="300"/>
              </a:spcAft>
            </a:pPr>
            <a:r>
              <a:rPr kumimoji="1" lang="ja-JP" altLang="en-US" sz="1100" dirty="0"/>
              <a:t>□ 省エネルギー等対策推進計画</a:t>
            </a:r>
            <a:endParaRPr kumimoji="1" lang="en-US" altLang="ja-JP" sz="1100" dirty="0"/>
          </a:p>
          <a:p>
            <a:pPr marL="216000" indent="-216000">
              <a:spcAft>
                <a:spcPts val="300"/>
              </a:spcAft>
            </a:pPr>
            <a:r>
              <a:rPr lang="ja-JP" altLang="en-US" sz="1100" b="1" dirty="0"/>
              <a:t>＜事業参加者としての申請に必要な書類＞</a:t>
            </a:r>
            <a:endParaRPr lang="en-US" altLang="ja-JP" sz="1100" b="1" dirty="0"/>
          </a:p>
          <a:p>
            <a:pPr marL="216000" indent="-216000">
              <a:spcAft>
                <a:spcPts val="300"/>
              </a:spcAft>
            </a:pPr>
            <a:r>
              <a:rPr kumimoji="1" lang="ja-JP" altLang="en-US" sz="1100" dirty="0"/>
              <a:t>□ 省エネルギー等対策取組計画</a:t>
            </a:r>
            <a:endParaRPr kumimoji="1" lang="en-US" altLang="ja-JP" sz="1100" dirty="0"/>
          </a:p>
          <a:p>
            <a:pPr marL="216000" indent="-216000">
              <a:spcAft>
                <a:spcPts val="300"/>
              </a:spcAft>
            </a:pPr>
            <a:r>
              <a:rPr lang="ja-JP" altLang="en-US" sz="1100" dirty="0"/>
              <a:t>□ 過去７年分の燃料使用量を確認できる書類</a:t>
            </a:r>
            <a:endParaRPr lang="en-US" altLang="ja-JP" sz="1100" dirty="0"/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xmlns="" id="{0454450E-DE6F-F908-E47C-47A9B499E221}"/>
              </a:ext>
            </a:extLst>
          </p:cNvPr>
          <p:cNvSpPr txBox="1"/>
          <p:nvPr/>
        </p:nvSpPr>
        <p:spPr>
          <a:xfrm>
            <a:off x="161624" y="3435109"/>
            <a:ext cx="3267376" cy="5770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sz="1050" dirty="0"/>
              <a:t>申請に</a:t>
            </a:r>
            <a:r>
              <a:rPr kumimoji="1" lang="ja-JP" altLang="en-US" sz="1050"/>
              <a:t>は、右記の書類</a:t>
            </a:r>
            <a:r>
              <a:rPr kumimoji="1" lang="ja-JP" altLang="en-US" sz="1050" dirty="0"/>
              <a:t>が必要です。</a:t>
            </a:r>
            <a:endParaRPr kumimoji="1" lang="en-US" altLang="ja-JP" sz="1050" dirty="0"/>
          </a:p>
          <a:p>
            <a:r>
              <a:rPr lang="ja-JP" altLang="en-US" sz="1050" dirty="0"/>
              <a:t>地域によって必要な書類が異なる場合がありますので、都道府県協議会にご確認下さい。</a:t>
            </a:r>
            <a:endParaRPr kumimoji="1" lang="en-US" altLang="ja-JP" sz="1050" dirty="0"/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xmlns="" id="{E6D99A1E-78B8-DC18-48DA-D8DF1F8545E3}"/>
              </a:ext>
            </a:extLst>
          </p:cNvPr>
          <p:cNvSpPr txBox="1"/>
          <p:nvPr/>
        </p:nvSpPr>
        <p:spPr>
          <a:xfrm>
            <a:off x="133267" y="4069623"/>
            <a:ext cx="322309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16000" indent="-216000">
              <a:spcAft>
                <a:spcPts val="300"/>
              </a:spcAft>
            </a:pPr>
            <a:r>
              <a:rPr lang="en-US" altLang="ja-JP" sz="1100" dirty="0"/>
              <a:t>※ </a:t>
            </a:r>
            <a:r>
              <a:rPr lang="ja-JP" altLang="en-US" sz="1100" dirty="0"/>
              <a:t>７年分の書類がない場合でも加入可能な場合もありますので、ご相談下さい。</a:t>
            </a:r>
            <a:endParaRPr kumimoji="1" lang="ja-JP" altLang="en-US" sz="1100" dirty="0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032" name="BarCodeCtrl1" r:id="rId2" imgW="1112760" imgH="809640"/>
        </mc:Choice>
        <mc:Fallback>
          <p:control name="BarCodeCtrl1" r:id="rId2" imgW="1112760" imgH="809640">
            <p:pic>
              <p:nvPicPr>
                <p:cNvPr id="18" name="BarCodeCtrl1">
                  <a:extLst>
                    <a:ext uri="{FF2B5EF4-FFF2-40B4-BE49-F238E27FC236}">
                      <a16:creationId xmlns:a16="http://schemas.microsoft.com/office/drawing/2014/main" xmlns="" id="{54CD9C05-7E3A-401A-B78B-9B7CD7376A53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5"/>
                <a:srcRect/>
                <a:stretch>
                  <a:fillRect/>
                </a:stretch>
              </p:blipFill>
              <p:spPr bwMode="auto">
                <a:xfrm>
                  <a:off x="4306140" y="6142997"/>
                  <a:ext cx="1112858" cy="80991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2063377912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ation-design-theme-green">
  <a:themeElements>
    <a:clrScheme name="20210906">
      <a:dk1>
        <a:srgbClr val="373737"/>
      </a:dk1>
      <a:lt1>
        <a:srgbClr val="FFFFFF"/>
      </a:lt1>
      <a:dk2>
        <a:srgbClr val="008970"/>
      </a:dk2>
      <a:lt2>
        <a:srgbClr val="E7F9F5"/>
      </a:lt2>
      <a:accent1>
        <a:srgbClr val="004F5C"/>
      </a:accent1>
      <a:accent2>
        <a:srgbClr val="007C89"/>
      </a:accent2>
      <a:accent3>
        <a:srgbClr val="4DABB9"/>
      </a:accent3>
      <a:accent4>
        <a:srgbClr val="FFFF5C"/>
      </a:accent4>
      <a:accent5>
        <a:srgbClr val="FFE01B"/>
      </a:accent5>
      <a:accent6>
        <a:srgbClr val="D1D1D1"/>
      </a:accent6>
      <a:hlink>
        <a:srgbClr val="008970"/>
      </a:hlink>
      <a:folHlink>
        <a:srgbClr val="005B56"/>
      </a:folHlink>
    </a:clrScheme>
    <a:fontScheme name="PowerPoint Design">
      <a:majorFont>
        <a:latin typeface="メイリオ"/>
        <a:ea typeface="メイリオ"/>
        <a:cs typeface=""/>
      </a:majorFont>
      <a:minorFont>
        <a:latin typeface="メイリオ"/>
        <a:ea typeface="メイリオ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6350">
          <a:solidFill>
            <a:schemeClr val="tx1"/>
          </a:solidFill>
        </a:ln>
        <a:effectLst/>
      </a:spPr>
      <a:bodyPr rot="0" spcFirstLastPara="0" vertOverflow="overflow" horzOverflow="overflow" vert="horz" wrap="square" lIns="108000" tIns="108000" rIns="108000" bIns="90000" numCol="1" spcCol="0" rtlCol="0" fromWordArt="0" anchor="ctr" anchorCtr="0" forceAA="0" compatLnSpc="1">
        <a:prstTxWarp prst="textNoShape">
          <a:avLst/>
        </a:prstTxWarp>
        <a:spAutoFit/>
      </a:bodyPr>
      <a:lstStyle>
        <a:defPPr algn="just">
          <a:lnSpc>
            <a:spcPct val="140000"/>
          </a:lnSpc>
          <a:spcBef>
            <a:spcPct val="0"/>
          </a:spcBef>
          <a:spcAft>
            <a:spcPts val="600"/>
          </a:spcAft>
          <a:defRPr kumimoji="1" sz="1600" dirty="0" smtClean="0">
            <a:solidFill>
              <a:srgbClr val="4D4D4D"/>
            </a:solidFill>
            <a:latin typeface="メイリオ" pitchFamily="50" charset="-128"/>
            <a:ea typeface="メイリオ" pitchFamily="50" charset="-128"/>
            <a:cs typeface="メイリオ" pitchFamily="50" charset="-128"/>
          </a:defRPr>
        </a:defPPr>
      </a:lstStyle>
    </a:spDef>
    <a:lnDef>
      <a:spPr>
        <a:ln w="635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-design-theme-green" id="{9B018DA8-92DA-4698-B799-DE04D322D331}" vid="{E366E713-59EB-49F8-997E-08E2BF757133}"/>
    </a:ext>
  </a:extLst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3DF5B0CC6EF27544A3744C548CB9A645" ma:contentTypeVersion="12" ma:contentTypeDescription="新しいドキュメントを作成します。" ma:contentTypeScope="" ma:versionID="2c57d40f3fcedcf33a07f608b2116b8c">
  <xsd:schema xmlns:xsd="http://www.w3.org/2001/XMLSchema" xmlns:xs="http://www.w3.org/2001/XMLSchema" xmlns:p="http://schemas.microsoft.com/office/2006/metadata/properties" xmlns:ns2="16e98a77-e3d2-477a-91e6-c364b49c064e" xmlns:ns3="85ec59af-1a16-40a0-b163-384e34c79a5c" targetNamespace="http://schemas.microsoft.com/office/2006/metadata/properties" ma:root="true" ma:fieldsID="ca9926bef1d60631642895721f1a9585" ns2:_="" ns3:_="">
    <xsd:import namespace="16e98a77-e3d2-477a-91e6-c364b49c064e"/>
    <xsd:import namespace="85ec59af-1a16-40a0-b163-384e34c79a5c"/>
    <xsd:element name="properties">
      <xsd:complexType>
        <xsd:sequence>
          <xsd:element name="documentManagement">
            <xsd:complexType>
              <xsd:all>
                <xsd:element ref="ns2:_x4f5c__x6210__x65e5__x6642_" minOccurs="0"/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e98a77-e3d2-477a-91e6-c364b49c064e" elementFormDefault="qualified">
    <xsd:import namespace="http://schemas.microsoft.com/office/2006/documentManagement/types"/>
    <xsd:import namespace="http://schemas.microsoft.com/office/infopath/2007/PartnerControls"/>
    <xsd:element name="_x4f5c__x6210__x65e5__x6642_" ma:index="8" nillable="true" ma:displayName="作成日時" ma:default="" ma:description="" ma:format="DateTime" ma:internalName="_x4f5c__x6210__x65e5__x6642_">
      <xsd:simpleType>
        <xsd:restriction base="dms:DateTime"/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1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4" nillable="true" ma:taxonomy="true" ma:internalName="lcf76f155ced4ddcb4097134ff3c332f" ma:taxonomyFieldName="MediaServiceImageTags" ma:displayName="画像タグ" ma:readOnly="false" ma:fieldId="{5cf76f15-5ced-4ddc-b409-7134ff3c332f}" ma:taxonomyMulti="true" ma:sspId="1e1c6816-2a4f-4461-93c7-8dd281d6228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description="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5ec59af-1a16-40a0-b163-384e34c79a5c" elementFormDefault="qualified">
    <xsd:import namespace="http://schemas.microsoft.com/office/2006/documentManagement/types"/>
    <xsd:import namespace="http://schemas.microsoft.com/office/infopath/2007/PartnerControls"/>
    <xsd:element name="TaxCatchAll" ma:index="15" nillable="true" ma:displayName="Taxonomy Catch All Column" ma:hidden="true" ma:list="{85a44814-1539-4a1f-844e-92176d88dda8}" ma:internalName="TaxCatchAll" ma:showField="CatchAllData" ma:web="85ec59af-1a16-40a0-b163-384e34c79a5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x4f5c__x6210__x65e5__x6642_ xmlns="16e98a77-e3d2-477a-91e6-c364b49c064e" xsi:nil="true"/>
    <TaxCatchAll xmlns="85ec59af-1a16-40a0-b163-384e34c79a5c" xsi:nil="true"/>
    <lcf76f155ced4ddcb4097134ff3c332f xmlns="16e98a77-e3d2-477a-91e6-c364b49c064e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8B84723-4E21-4018-8D98-06C91D8EEB1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D9B6C11-5E6A-429F-8B6E-D27E2237B8B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6e98a77-e3d2-477a-91e6-c364b49c064e"/>
    <ds:schemaRef ds:uri="85ec59af-1a16-40a0-b163-384e34c79a5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47CD80F-1AED-4623-947C-09DBC86BEAF4}">
  <ds:schemaRefs>
    <ds:schemaRef ds:uri="http://purl.org/dc/terms/"/>
    <ds:schemaRef ds:uri="http://schemas.microsoft.com/office/2006/metadata/properties"/>
    <ds:schemaRef ds:uri="http://schemas.microsoft.com/office/2006/documentManagement/types"/>
    <ds:schemaRef ds:uri="85ec59af-1a16-40a0-b163-384e34c79a5c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16e98a77-e3d2-477a-91e6-c364b49c064e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29097</TotalTime>
  <Words>579</Words>
  <Application>Microsoft Office PowerPoint</Application>
  <PresentationFormat>A4 210 x 297 mm</PresentationFormat>
  <Paragraphs>102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8" baseType="lpstr">
      <vt:lpstr>ＭＳ Ｐゴシック</vt:lpstr>
      <vt:lpstr>メイリオ</vt:lpstr>
      <vt:lpstr>Arial</vt:lpstr>
      <vt:lpstr>Calibri</vt:lpstr>
      <vt:lpstr>Wingdings</vt:lpstr>
      <vt:lpstr>presentation-design-theme-green</vt:lpstr>
      <vt:lpstr>令和５事業年度「施設園芸セーフティネット構築事業」加入募集のご案内</vt:lpstr>
      <vt:lpstr>施設園芸セーフティネット構築事業加入に向けたヒント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羽田 碧(HANEDA Midori)</dc:creator>
  <cp:lastModifiedBy>岩佐 逸二</cp:lastModifiedBy>
  <cp:revision>158</cp:revision>
  <cp:lastPrinted>2023-06-12T05:28:42Z</cp:lastPrinted>
  <dcterms:created xsi:type="dcterms:W3CDTF">2013-06-19T15:30:58Z</dcterms:created>
  <dcterms:modified xsi:type="dcterms:W3CDTF">2023-06-14T01:15:28Z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0x0101003DF5B0CC6EF27544A3744C548CB9A645</vt:lpwstr>
  </property>
  <property fmtid="{D5CDD505-2E9C-101B-9397-08002B2CF9AE}" pid="3" name="MediaServiceImageTags">
    <vt:lpwstr/>
  </property>
</Properties>
</file>